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omments/comment1.xml" ContentType="application/vnd.openxmlformats-officedocument.presentationml.comment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87"/>
  </p:notesMasterIdLst>
  <p:sldIdLst>
    <p:sldId id="546" r:id="rId6"/>
    <p:sldId id="361" r:id="rId7"/>
    <p:sldId id="527" r:id="rId8"/>
    <p:sldId id="529" r:id="rId9"/>
    <p:sldId id="532" r:id="rId10"/>
    <p:sldId id="531" r:id="rId11"/>
    <p:sldId id="536" r:id="rId12"/>
    <p:sldId id="534" r:id="rId13"/>
    <p:sldId id="544" r:id="rId14"/>
    <p:sldId id="543" r:id="rId15"/>
    <p:sldId id="538" r:id="rId16"/>
    <p:sldId id="579" r:id="rId17"/>
    <p:sldId id="545" r:id="rId18"/>
    <p:sldId id="578" r:id="rId19"/>
    <p:sldId id="1335" r:id="rId20"/>
    <p:sldId id="1336" r:id="rId21"/>
    <p:sldId id="1337" r:id="rId22"/>
    <p:sldId id="1338" r:id="rId23"/>
    <p:sldId id="1339" r:id="rId24"/>
    <p:sldId id="1340" r:id="rId25"/>
    <p:sldId id="1341" r:id="rId26"/>
    <p:sldId id="1342" r:id="rId27"/>
    <p:sldId id="1343" r:id="rId28"/>
    <p:sldId id="1344" r:id="rId29"/>
    <p:sldId id="1345" r:id="rId30"/>
    <p:sldId id="1346" r:id="rId31"/>
    <p:sldId id="1369" r:id="rId32"/>
    <p:sldId id="1348" r:id="rId33"/>
    <p:sldId id="1349" r:id="rId34"/>
    <p:sldId id="1350" r:id="rId35"/>
    <p:sldId id="1351" r:id="rId36"/>
    <p:sldId id="1352" r:id="rId37"/>
    <p:sldId id="1353" r:id="rId38"/>
    <p:sldId id="1354" r:id="rId39"/>
    <p:sldId id="1355" r:id="rId40"/>
    <p:sldId id="1356" r:id="rId41"/>
    <p:sldId id="1357" r:id="rId42"/>
    <p:sldId id="1358" r:id="rId43"/>
    <p:sldId id="505" r:id="rId44"/>
    <p:sldId id="474" r:id="rId45"/>
    <p:sldId id="513" r:id="rId46"/>
    <p:sldId id="499" r:id="rId47"/>
    <p:sldId id="500" r:id="rId48"/>
    <p:sldId id="497" r:id="rId49"/>
    <p:sldId id="453" r:id="rId50"/>
    <p:sldId id="454" r:id="rId51"/>
    <p:sldId id="486" r:id="rId52"/>
    <p:sldId id="482" r:id="rId53"/>
    <p:sldId id="526" r:id="rId54"/>
    <p:sldId id="518" r:id="rId55"/>
    <p:sldId id="522" r:id="rId56"/>
    <p:sldId id="523" r:id="rId57"/>
    <p:sldId id="542" r:id="rId58"/>
    <p:sldId id="524" r:id="rId59"/>
    <p:sldId id="525" r:id="rId60"/>
    <p:sldId id="541" r:id="rId61"/>
    <p:sldId id="574" r:id="rId62"/>
    <p:sldId id="577" r:id="rId63"/>
    <p:sldId id="502" r:id="rId64"/>
    <p:sldId id="472" r:id="rId65"/>
    <p:sldId id="457" r:id="rId66"/>
    <p:sldId id="478" r:id="rId67"/>
    <p:sldId id="471" r:id="rId68"/>
    <p:sldId id="418" r:id="rId69"/>
    <p:sldId id="528" r:id="rId70"/>
    <p:sldId id="368" r:id="rId71"/>
    <p:sldId id="475" r:id="rId72"/>
    <p:sldId id="575" r:id="rId73"/>
    <p:sldId id="520" r:id="rId74"/>
    <p:sldId id="448" r:id="rId75"/>
    <p:sldId id="428" r:id="rId76"/>
    <p:sldId id="460" r:id="rId77"/>
    <p:sldId id="461" r:id="rId78"/>
    <p:sldId id="511" r:id="rId79"/>
    <p:sldId id="521" r:id="rId80"/>
    <p:sldId id="517" r:id="rId81"/>
    <p:sldId id="576" r:id="rId82"/>
    <p:sldId id="465" r:id="rId83"/>
    <p:sldId id="419" r:id="rId84"/>
    <p:sldId id="477" r:id="rId85"/>
    <p:sldId id="360"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21736E0-F321-4CD6-B755-37346676DAD8}">
          <p14:sldIdLst>
            <p14:sldId id="546"/>
            <p14:sldId id="361"/>
          </p14:sldIdLst>
        </p14:section>
        <p14:section name="DevOps" id="{277B2B63-87BB-4AA0-BBA3-919F57E7A2FC}">
          <p14:sldIdLst>
            <p14:sldId id="527"/>
            <p14:sldId id="529"/>
            <p14:sldId id="532"/>
            <p14:sldId id="531"/>
            <p14:sldId id="536"/>
            <p14:sldId id="534"/>
            <p14:sldId id="544"/>
            <p14:sldId id="543"/>
            <p14:sldId id="538"/>
            <p14:sldId id="579"/>
            <p14:sldId id="545"/>
            <p14:sldId id="578"/>
          </p14:sldIdLst>
        </p14:section>
        <p14:section name="App Center" id="{D487EEE2-5A9D-44BF-922B-67C4C64ACC6E}">
          <p14:sldIdLst>
            <p14:sldId id="1335"/>
            <p14:sldId id="1336"/>
            <p14:sldId id="1337"/>
            <p14:sldId id="1338"/>
            <p14:sldId id="1339"/>
            <p14:sldId id="1340"/>
            <p14:sldId id="1341"/>
            <p14:sldId id="1342"/>
            <p14:sldId id="1343"/>
            <p14:sldId id="1344"/>
            <p14:sldId id="1345"/>
            <p14:sldId id="1346"/>
            <p14:sldId id="1369"/>
            <p14:sldId id="1348"/>
            <p14:sldId id="1349"/>
            <p14:sldId id="1350"/>
            <p14:sldId id="1351"/>
            <p14:sldId id="1352"/>
            <p14:sldId id="1353"/>
            <p14:sldId id="1354"/>
            <p14:sldId id="1355"/>
            <p14:sldId id="1356"/>
            <p14:sldId id="1357"/>
            <p14:sldId id="1358"/>
          </p14:sldIdLst>
        </p14:section>
        <p14:section name="UITest" id="{517E8AF9-C29B-4A1E-A10A-728675A436F6}">
          <p14:sldIdLst>
            <p14:sldId id="505"/>
            <p14:sldId id="474"/>
            <p14:sldId id="513"/>
            <p14:sldId id="499"/>
            <p14:sldId id="500"/>
            <p14:sldId id="497"/>
            <p14:sldId id="453"/>
            <p14:sldId id="454"/>
            <p14:sldId id="486"/>
            <p14:sldId id="482"/>
            <p14:sldId id="526"/>
            <p14:sldId id="518"/>
            <p14:sldId id="522"/>
            <p14:sldId id="523"/>
            <p14:sldId id="542"/>
            <p14:sldId id="524"/>
            <p14:sldId id="525"/>
            <p14:sldId id="541"/>
            <p14:sldId id="574"/>
            <p14:sldId id="577"/>
          </p14:sldIdLst>
        </p14:section>
        <p14:section name="POP" id="{9D06A5DE-EF2F-4A6A-BDD5-34DD417F7635}">
          <p14:sldIdLst>
            <p14:sldId id="502"/>
            <p14:sldId id="472"/>
            <p14:sldId id="457"/>
            <p14:sldId id="478"/>
            <p14:sldId id="471"/>
            <p14:sldId id="418"/>
            <p14:sldId id="528"/>
            <p14:sldId id="368"/>
            <p14:sldId id="475"/>
            <p14:sldId id="575"/>
          </p14:sldIdLst>
        </p14:section>
        <p14:section name="App Center Test Service" id="{B2DC715A-92A3-451A-A41C-B8AA6A9CAACA}">
          <p14:sldIdLst>
            <p14:sldId id="520"/>
            <p14:sldId id="448"/>
            <p14:sldId id="428"/>
            <p14:sldId id="460"/>
            <p14:sldId id="461"/>
            <p14:sldId id="511"/>
            <p14:sldId id="521"/>
            <p14:sldId id="517"/>
            <p14:sldId id="576"/>
            <p14:sldId id="465"/>
            <p14:sldId id="419"/>
            <p14:sldId id="477"/>
            <p14:sldId id="36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than Dennis" initials="ED" lastIdx="19" clrIdx="0">
    <p:extLst/>
  </p:cmAuthor>
  <p:cmAuthor id="2" name="Ethan Dennis" initials="ED [2]" lastIdx="1" clrIdx="1">
    <p:extLst/>
  </p:cmAuthor>
  <p:cmAuthor id="3" name="Ethan Dennis" initials="ED [3]" lastIdx="1" clrIdx="2">
    <p:extLst/>
  </p:cmAuthor>
  <p:cmAuthor id="4" name="Ethan Dennis" initials="ED [4]" lastIdx="1" clrIdx="3">
    <p:extLst/>
  </p:cmAuthor>
  <p:cmAuthor id="5" name="Ethan Dennis" initials="ED [5]" lastIdx="1" clrIdx="4">
    <p:extLst/>
  </p:cmAuthor>
  <p:cmAuthor id="6" name="Ethan Dennis" initials="ED [6]" lastIdx="1" clrIdx="5">
    <p:extLst/>
  </p:cmAuthor>
  <p:cmAuthor id="7" name="Ethan Dennis" initials="ED [7]" lastIdx="1" clrIdx="6">
    <p:extLst/>
  </p:cmAuthor>
  <p:cmAuthor id="8" name="Ethan Dennis" initials="ED [8]" lastIdx="1" clrIdx="7">
    <p:extLst/>
  </p:cmAuthor>
  <p:cmAuthor id="9" name="Ethan Dennis" initials="ED [9]" lastIdx="1" clrIdx="8">
    <p:extLst/>
  </p:cmAuthor>
  <p:cmAuthor id="10" name="Ethan Dennis" initials="ED [10]" lastIdx="1" clrIdx="9">
    <p:extLst/>
  </p:cmAuthor>
  <p:cmAuthor id="11" name="Ethan Dennis" initials="ED [11]" lastIdx="1" clrIdx="10">
    <p:extLst/>
  </p:cmAuthor>
  <p:cmAuthor id="12" name="Jennifer L. Kerns" initials="JLK" lastIdx="73" clrIdx="11">
    <p:extLst/>
  </p:cmAuthor>
  <p:cmAuthor id="13" name="Ben Buttigieg" initials="B" lastIdx="4" clrIdx="12">
    <p:extLst/>
  </p:cmAuthor>
  <p:cmAuthor id="14" name="Ben Buttigieg" initials="B [2]" lastIdx="1" clrIdx="13">
    <p:extLst/>
  </p:cmAuthor>
  <p:cmAuthor id="15" name="Matisse Hack" initials="MH" lastIdx="36" clrIdx="14">
    <p:extLst/>
  </p:cmAuthor>
  <p:cmAuthor id="16" name="Sweeky Satpathy" initials="SS" lastIdx="37" clrIdx="15"/>
  <p:cmAuthor id="17" name=" " initials="" lastIdx="23" clrIdx="16">
    <p:extLst/>
  </p:cmAuthor>
  <p:cmAuthor id="18" name=" " initials=" [2]" lastIdx="1" clrIdx="17">
    <p:extLst/>
  </p:cmAuthor>
  <p:cmAuthor id="19" name=" " initials=" [3]" lastIdx="1" clrIdx="18">
    <p:extLst/>
  </p:cmAuthor>
  <p:cmAuthor id="20" name=" " initials=" [4]" lastIdx="1" clrIdx="19">
    <p:extLst/>
  </p:cmAuthor>
  <p:cmAuthor id="21" name=" " initials=" [5]" lastIdx="1" clrIdx="20">
    <p:extLst/>
  </p:cmAuthor>
  <p:cmAuthor id="22" name="Jennifer Kerns" initials="JK" lastIdx="21" clrIdx="2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4865"/>
    <a:srgbClr val="2D3E50"/>
    <a:srgbClr val="092060"/>
    <a:srgbClr val="636E84"/>
    <a:srgbClr val="2478D7"/>
    <a:srgbClr val="0078D7"/>
    <a:srgbClr val="E48808"/>
    <a:srgbClr val="15A7C2"/>
    <a:srgbClr val="000000"/>
    <a:srgbClr val="4AC6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866" autoAdjust="0"/>
    <p:restoredTop sz="93515" autoAdjust="0"/>
  </p:normalViewPr>
  <p:slideViewPr>
    <p:cSldViewPr snapToGrid="0">
      <p:cViewPr varScale="1">
        <p:scale>
          <a:sx n="65" d="100"/>
          <a:sy n="65" d="100"/>
        </p:scale>
        <p:origin x="426" y="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presProps" Target="pres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1.xml"/><Relationship Id="rId90" Type="http://schemas.openxmlformats.org/officeDocument/2006/relationships/viewProps" Target="viewProps.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tableStyles" Target="tableStyles.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notesMaster" Target="notesMasters/notesMaster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weeky Satpathy" userId="10037FFE9D7A48EB@LIVE.COM" providerId="AD" clId="Web-{D58FF3BC-A935-463C-BB06-6CBC1CDBE92F}"/>
  </pc:docChgLst>
  <pc:docChgLst>
    <pc:chgData name="Matisse Hack" userId="10037FFE99281E32@LIVE.COM" providerId="AD" clId="Web-{B2255D96-06EE-44C5-A6F3-85076DB4F746}"/>
  </pc:docChgLst>
  <pc:docChgLst>
    <pc:chgData name="Sweeky Satpathy" userId="10037FFE9D7A48EB@LIVE.COM" providerId="AD" clId="Web-{FD4D01E9-A255-467A-8C93-2CD0167AFB8D}"/>
  </pc:docChgLst>
  <pc:docChgLst>
    <pc:chgData name="Ethan Dennis" userId="1003BFFD9D862C97@LIVE.COM" providerId="AD" clId="Web-{D3F84111-6F58-4361-8522-6AD75CCD9822}"/>
  </pc:docChgLst>
  <pc:docChgLst>
    <pc:chgData name="Sweeky Satpathy" userId="10037FFE9D7A48EB@LIVE.COM" providerId="AD" clId="Web-{79C26CC5-A73B-4A54-A975-F6CE1A763A4A}"/>
  </pc:docChgLst>
  <pc:docChgLst>
    <pc:chgData name="Jennifer L. Kerns" userId="a34db2f2-e56c-4fd3-905c-cf989457d68e" providerId="ADAL" clId="{7DEE30E9-0329-41F9-9064-A45585BD4FAE}"/>
    <pc:docChg chg="custSel addSld modSld">
      <pc:chgData name="Jennifer L. Kerns" userId="a34db2f2-e56c-4fd3-905c-cf989457d68e" providerId="ADAL" clId="{7DEE30E9-0329-41F9-9064-A45585BD4FAE}" dt="2018-09-12T21:01:53.651" v="86" actId="20577"/>
      <pc:docMkLst>
        <pc:docMk/>
      </pc:docMkLst>
      <pc:sldChg chg="modSp">
        <pc:chgData name="Jennifer L. Kerns" userId="a34db2f2-e56c-4fd3-905c-cf989457d68e" providerId="ADAL" clId="{7DEE30E9-0329-41F9-9064-A45585BD4FAE}" dt="2018-09-11T22:01:11.132" v="45" actId="20577"/>
        <pc:sldMkLst>
          <pc:docMk/>
          <pc:sldMk cId="1868136364" sldId="361"/>
        </pc:sldMkLst>
        <pc:spChg chg="mod">
          <ac:chgData name="Jennifer L. Kerns" userId="a34db2f2-e56c-4fd3-905c-cf989457d68e" providerId="ADAL" clId="{7DEE30E9-0329-41F9-9064-A45585BD4FAE}" dt="2018-09-11T22:01:11.132" v="45" actId="20577"/>
          <ac:spMkLst>
            <pc:docMk/>
            <pc:sldMk cId="1868136364" sldId="361"/>
            <ac:spMk id="3" creationId="{00000000-0000-0000-0000-000000000000}"/>
          </ac:spMkLst>
        </pc:spChg>
      </pc:sldChg>
      <pc:sldChg chg="modSp">
        <pc:chgData name="Jennifer L. Kerns" userId="a34db2f2-e56c-4fd3-905c-cf989457d68e" providerId="ADAL" clId="{7DEE30E9-0329-41F9-9064-A45585BD4FAE}" dt="2018-09-12T21:01:53.651" v="86" actId="20577"/>
        <pc:sldMkLst>
          <pc:docMk/>
          <pc:sldMk cId="1896692184" sldId="524"/>
        </pc:sldMkLst>
        <pc:spChg chg="mod">
          <ac:chgData name="Jennifer L. Kerns" userId="a34db2f2-e56c-4fd3-905c-cf989457d68e" providerId="ADAL" clId="{7DEE30E9-0329-41F9-9064-A45585BD4FAE}" dt="2018-09-12T21:01:53.651" v="86" actId="20577"/>
          <ac:spMkLst>
            <pc:docMk/>
            <pc:sldMk cId="1896692184" sldId="524"/>
            <ac:spMk id="14" creationId="{00000000-0000-0000-0000-000000000000}"/>
          </ac:spMkLst>
        </pc:spChg>
      </pc:sldChg>
      <pc:sldChg chg="modSp">
        <pc:chgData name="Jennifer L. Kerns" userId="a34db2f2-e56c-4fd3-905c-cf989457d68e" providerId="ADAL" clId="{7DEE30E9-0329-41F9-9064-A45585BD4FAE}" dt="2018-09-11T22:44:10.061" v="83" actId="20577"/>
        <pc:sldMkLst>
          <pc:docMk/>
          <pc:sldMk cId="4232505307" sldId="546"/>
        </pc:sldMkLst>
        <pc:spChg chg="mod">
          <ac:chgData name="Jennifer L. Kerns" userId="a34db2f2-e56c-4fd3-905c-cf989457d68e" providerId="ADAL" clId="{7DEE30E9-0329-41F9-9064-A45585BD4FAE}" dt="2018-09-11T22:44:10.061" v="83" actId="20577"/>
          <ac:spMkLst>
            <pc:docMk/>
            <pc:sldMk cId="4232505307" sldId="546"/>
            <ac:spMk id="9" creationId="{00000000-0000-0000-0000-000000000000}"/>
          </ac:spMkLst>
        </pc:spChg>
      </pc:sldChg>
      <pc:sldChg chg="add">
        <pc:chgData name="Jennifer L. Kerns" userId="a34db2f2-e56c-4fd3-905c-cf989457d68e" providerId="ADAL" clId="{7DEE30E9-0329-41F9-9064-A45585BD4FAE}" dt="2018-09-11T22:00:54.427" v="0"/>
        <pc:sldMkLst>
          <pc:docMk/>
          <pc:sldMk cId="553690660" sldId="1335"/>
        </pc:sldMkLst>
      </pc:sldChg>
      <pc:sldChg chg="add">
        <pc:chgData name="Jennifer L. Kerns" userId="a34db2f2-e56c-4fd3-905c-cf989457d68e" providerId="ADAL" clId="{7DEE30E9-0329-41F9-9064-A45585BD4FAE}" dt="2018-09-11T22:00:54.427" v="0"/>
        <pc:sldMkLst>
          <pc:docMk/>
          <pc:sldMk cId="3045354075" sldId="1336"/>
        </pc:sldMkLst>
      </pc:sldChg>
      <pc:sldChg chg="add">
        <pc:chgData name="Jennifer L. Kerns" userId="a34db2f2-e56c-4fd3-905c-cf989457d68e" providerId="ADAL" clId="{7DEE30E9-0329-41F9-9064-A45585BD4FAE}" dt="2018-09-11T22:00:54.427" v="0"/>
        <pc:sldMkLst>
          <pc:docMk/>
          <pc:sldMk cId="3317617854" sldId="1337"/>
        </pc:sldMkLst>
      </pc:sldChg>
      <pc:sldChg chg="modSp add">
        <pc:chgData name="Jennifer L. Kerns" userId="a34db2f2-e56c-4fd3-905c-cf989457d68e" providerId="ADAL" clId="{7DEE30E9-0329-41F9-9064-A45585BD4FAE}" dt="2018-09-11T22:00:54.601" v="1" actId="27636"/>
        <pc:sldMkLst>
          <pc:docMk/>
          <pc:sldMk cId="320307226" sldId="1338"/>
        </pc:sldMkLst>
        <pc:spChg chg="mod">
          <ac:chgData name="Jennifer L. Kerns" userId="a34db2f2-e56c-4fd3-905c-cf989457d68e" providerId="ADAL" clId="{7DEE30E9-0329-41F9-9064-A45585BD4FAE}" dt="2018-09-11T22:00:54.601" v="1" actId="27636"/>
          <ac:spMkLst>
            <pc:docMk/>
            <pc:sldMk cId="320307226" sldId="1338"/>
            <ac:spMk id="3" creationId="{50734285-8020-844E-95B7-CFE40A35FD13}"/>
          </ac:spMkLst>
        </pc:spChg>
      </pc:sldChg>
      <pc:sldChg chg="add">
        <pc:chgData name="Jennifer L. Kerns" userId="a34db2f2-e56c-4fd3-905c-cf989457d68e" providerId="ADAL" clId="{7DEE30E9-0329-41F9-9064-A45585BD4FAE}" dt="2018-09-11T22:00:54.427" v="0"/>
        <pc:sldMkLst>
          <pc:docMk/>
          <pc:sldMk cId="952499145" sldId="1339"/>
        </pc:sldMkLst>
      </pc:sldChg>
      <pc:sldChg chg="modSp add">
        <pc:chgData name="Jennifer L. Kerns" userId="a34db2f2-e56c-4fd3-905c-cf989457d68e" providerId="ADAL" clId="{7DEE30E9-0329-41F9-9064-A45585BD4FAE}" dt="2018-09-11T22:00:54.634" v="2" actId="27636"/>
        <pc:sldMkLst>
          <pc:docMk/>
          <pc:sldMk cId="993739933" sldId="1340"/>
        </pc:sldMkLst>
        <pc:spChg chg="mod">
          <ac:chgData name="Jennifer L. Kerns" userId="a34db2f2-e56c-4fd3-905c-cf989457d68e" providerId="ADAL" clId="{7DEE30E9-0329-41F9-9064-A45585BD4FAE}" dt="2018-09-11T22:00:54.634" v="2" actId="27636"/>
          <ac:spMkLst>
            <pc:docMk/>
            <pc:sldMk cId="993739933" sldId="1340"/>
            <ac:spMk id="2" creationId="{7224024E-09F1-F843-804B-242B5568066E}"/>
          </ac:spMkLst>
        </pc:spChg>
      </pc:sldChg>
      <pc:sldChg chg="modSp add">
        <pc:chgData name="Jennifer L. Kerns" userId="a34db2f2-e56c-4fd3-905c-cf989457d68e" providerId="ADAL" clId="{7DEE30E9-0329-41F9-9064-A45585BD4FAE}" dt="2018-09-11T22:00:54.649" v="3" actId="27636"/>
        <pc:sldMkLst>
          <pc:docMk/>
          <pc:sldMk cId="905134966" sldId="1341"/>
        </pc:sldMkLst>
        <pc:spChg chg="mod">
          <ac:chgData name="Jennifer L. Kerns" userId="a34db2f2-e56c-4fd3-905c-cf989457d68e" providerId="ADAL" clId="{7DEE30E9-0329-41F9-9064-A45585BD4FAE}" dt="2018-09-11T22:00:54.649" v="3" actId="27636"/>
          <ac:spMkLst>
            <pc:docMk/>
            <pc:sldMk cId="905134966" sldId="1341"/>
            <ac:spMk id="4" creationId="{FF843994-79FA-F24A-B03B-0EB7FD596C3B}"/>
          </ac:spMkLst>
        </pc:spChg>
      </pc:sldChg>
      <pc:sldChg chg="modSp add">
        <pc:chgData name="Jennifer L. Kerns" userId="a34db2f2-e56c-4fd3-905c-cf989457d68e" providerId="ADAL" clId="{7DEE30E9-0329-41F9-9064-A45585BD4FAE}" dt="2018-09-11T22:00:54.674" v="4" actId="27636"/>
        <pc:sldMkLst>
          <pc:docMk/>
          <pc:sldMk cId="830828208" sldId="1342"/>
        </pc:sldMkLst>
        <pc:spChg chg="mod">
          <ac:chgData name="Jennifer L. Kerns" userId="a34db2f2-e56c-4fd3-905c-cf989457d68e" providerId="ADAL" clId="{7DEE30E9-0329-41F9-9064-A45585BD4FAE}" dt="2018-09-11T22:00:54.674" v="4" actId="27636"/>
          <ac:spMkLst>
            <pc:docMk/>
            <pc:sldMk cId="830828208" sldId="1342"/>
            <ac:spMk id="3" creationId="{2123C874-83E9-2847-955C-6B59B905CF6E}"/>
          </ac:spMkLst>
        </pc:spChg>
      </pc:sldChg>
      <pc:sldChg chg="modSp add">
        <pc:chgData name="Jennifer L. Kerns" userId="a34db2f2-e56c-4fd3-905c-cf989457d68e" providerId="ADAL" clId="{7DEE30E9-0329-41F9-9064-A45585BD4FAE}" dt="2018-09-11T22:00:54.689" v="5" actId="27636"/>
        <pc:sldMkLst>
          <pc:docMk/>
          <pc:sldMk cId="1641088058" sldId="1343"/>
        </pc:sldMkLst>
        <pc:spChg chg="mod">
          <ac:chgData name="Jennifer L. Kerns" userId="a34db2f2-e56c-4fd3-905c-cf989457d68e" providerId="ADAL" clId="{7DEE30E9-0329-41F9-9064-A45585BD4FAE}" dt="2018-09-11T22:00:54.689" v="5" actId="27636"/>
          <ac:spMkLst>
            <pc:docMk/>
            <pc:sldMk cId="1641088058" sldId="1343"/>
            <ac:spMk id="2" creationId="{2CD4CC97-94FF-044D-AB5F-27698E707205}"/>
          </ac:spMkLst>
        </pc:spChg>
      </pc:sldChg>
      <pc:sldChg chg="modSp add">
        <pc:chgData name="Jennifer L. Kerns" userId="a34db2f2-e56c-4fd3-905c-cf989457d68e" providerId="ADAL" clId="{7DEE30E9-0329-41F9-9064-A45585BD4FAE}" dt="2018-09-11T22:00:54.708" v="6" actId="27636"/>
        <pc:sldMkLst>
          <pc:docMk/>
          <pc:sldMk cId="2251961569" sldId="1344"/>
        </pc:sldMkLst>
        <pc:spChg chg="mod">
          <ac:chgData name="Jennifer L. Kerns" userId="a34db2f2-e56c-4fd3-905c-cf989457d68e" providerId="ADAL" clId="{7DEE30E9-0329-41F9-9064-A45585BD4FAE}" dt="2018-09-11T22:00:54.708" v="6" actId="27636"/>
          <ac:spMkLst>
            <pc:docMk/>
            <pc:sldMk cId="2251961569" sldId="1344"/>
            <ac:spMk id="3" creationId="{98C176E2-6022-3E4F-8538-DDD172A9335E}"/>
          </ac:spMkLst>
        </pc:spChg>
      </pc:sldChg>
      <pc:sldChg chg="modSp add">
        <pc:chgData name="Jennifer L. Kerns" userId="a34db2f2-e56c-4fd3-905c-cf989457d68e" providerId="ADAL" clId="{7DEE30E9-0329-41F9-9064-A45585BD4FAE}" dt="2018-09-11T22:00:54.722" v="7" actId="27636"/>
        <pc:sldMkLst>
          <pc:docMk/>
          <pc:sldMk cId="2413213862" sldId="1345"/>
        </pc:sldMkLst>
        <pc:spChg chg="mod">
          <ac:chgData name="Jennifer L. Kerns" userId="a34db2f2-e56c-4fd3-905c-cf989457d68e" providerId="ADAL" clId="{7DEE30E9-0329-41F9-9064-A45585BD4FAE}" dt="2018-09-11T22:00:54.722" v="7" actId="27636"/>
          <ac:spMkLst>
            <pc:docMk/>
            <pc:sldMk cId="2413213862" sldId="1345"/>
            <ac:spMk id="2" creationId="{FB28F4B7-432E-594E-BF30-568E25D4CB32}"/>
          </ac:spMkLst>
        </pc:spChg>
      </pc:sldChg>
      <pc:sldChg chg="modSp add">
        <pc:chgData name="Jennifer L. Kerns" userId="a34db2f2-e56c-4fd3-905c-cf989457d68e" providerId="ADAL" clId="{7DEE30E9-0329-41F9-9064-A45585BD4FAE}" dt="2018-09-11T22:00:54.738" v="8" actId="27636"/>
        <pc:sldMkLst>
          <pc:docMk/>
          <pc:sldMk cId="1629421119" sldId="1346"/>
        </pc:sldMkLst>
        <pc:spChg chg="mod">
          <ac:chgData name="Jennifer L. Kerns" userId="a34db2f2-e56c-4fd3-905c-cf989457d68e" providerId="ADAL" clId="{7DEE30E9-0329-41F9-9064-A45585BD4FAE}" dt="2018-09-11T22:00:54.738" v="8" actId="27636"/>
          <ac:spMkLst>
            <pc:docMk/>
            <pc:sldMk cId="1629421119" sldId="1346"/>
            <ac:spMk id="2" creationId="{8869C1CA-1056-B842-AD72-4EB6C671289A}"/>
          </ac:spMkLst>
        </pc:spChg>
      </pc:sldChg>
      <pc:sldChg chg="modSp add">
        <pc:chgData name="Jennifer L. Kerns" userId="a34db2f2-e56c-4fd3-905c-cf989457d68e" providerId="ADAL" clId="{7DEE30E9-0329-41F9-9064-A45585BD4FAE}" dt="2018-09-11T22:00:54.768" v="10" actId="27636"/>
        <pc:sldMkLst>
          <pc:docMk/>
          <pc:sldMk cId="2639376697" sldId="1348"/>
        </pc:sldMkLst>
        <pc:spChg chg="mod">
          <ac:chgData name="Jennifer L. Kerns" userId="a34db2f2-e56c-4fd3-905c-cf989457d68e" providerId="ADAL" clId="{7DEE30E9-0329-41F9-9064-A45585BD4FAE}" dt="2018-09-11T22:00:54.768" v="10" actId="27636"/>
          <ac:spMkLst>
            <pc:docMk/>
            <pc:sldMk cId="2639376697" sldId="1348"/>
            <ac:spMk id="3" creationId="{F7E4EA29-5FE7-0B44-BC72-E82C26412345}"/>
          </ac:spMkLst>
        </pc:spChg>
      </pc:sldChg>
      <pc:sldChg chg="modSp add">
        <pc:chgData name="Jennifer L. Kerns" userId="a34db2f2-e56c-4fd3-905c-cf989457d68e" providerId="ADAL" clId="{7DEE30E9-0329-41F9-9064-A45585BD4FAE}" dt="2018-09-11T22:00:54.781" v="11" actId="27636"/>
        <pc:sldMkLst>
          <pc:docMk/>
          <pc:sldMk cId="631830113" sldId="1349"/>
        </pc:sldMkLst>
        <pc:spChg chg="mod">
          <ac:chgData name="Jennifer L. Kerns" userId="a34db2f2-e56c-4fd3-905c-cf989457d68e" providerId="ADAL" clId="{7DEE30E9-0329-41F9-9064-A45585BD4FAE}" dt="2018-09-11T22:00:54.781" v="11" actId="27636"/>
          <ac:spMkLst>
            <pc:docMk/>
            <pc:sldMk cId="631830113" sldId="1349"/>
            <ac:spMk id="3" creationId="{F576BAB8-8E38-2647-8613-F647B0026E6C}"/>
          </ac:spMkLst>
        </pc:spChg>
      </pc:sldChg>
      <pc:sldChg chg="modSp add">
        <pc:chgData name="Jennifer L. Kerns" userId="a34db2f2-e56c-4fd3-905c-cf989457d68e" providerId="ADAL" clId="{7DEE30E9-0329-41F9-9064-A45585BD4FAE}" dt="2018-09-11T22:00:54.801" v="12" actId="27636"/>
        <pc:sldMkLst>
          <pc:docMk/>
          <pc:sldMk cId="238378178" sldId="1350"/>
        </pc:sldMkLst>
        <pc:spChg chg="mod">
          <ac:chgData name="Jennifer L. Kerns" userId="a34db2f2-e56c-4fd3-905c-cf989457d68e" providerId="ADAL" clId="{7DEE30E9-0329-41F9-9064-A45585BD4FAE}" dt="2018-09-11T22:00:54.801" v="12" actId="27636"/>
          <ac:spMkLst>
            <pc:docMk/>
            <pc:sldMk cId="238378178" sldId="1350"/>
            <ac:spMk id="2" creationId="{F9DE1AB6-0B1D-7842-BF78-DCA701182A43}"/>
          </ac:spMkLst>
        </pc:spChg>
      </pc:sldChg>
      <pc:sldChg chg="modSp add">
        <pc:chgData name="Jennifer L. Kerns" userId="a34db2f2-e56c-4fd3-905c-cf989457d68e" providerId="ADAL" clId="{7DEE30E9-0329-41F9-9064-A45585BD4FAE}" dt="2018-09-11T22:00:54.808" v="13" actId="27636"/>
        <pc:sldMkLst>
          <pc:docMk/>
          <pc:sldMk cId="449336160" sldId="1351"/>
        </pc:sldMkLst>
        <pc:spChg chg="mod">
          <ac:chgData name="Jennifer L. Kerns" userId="a34db2f2-e56c-4fd3-905c-cf989457d68e" providerId="ADAL" clId="{7DEE30E9-0329-41F9-9064-A45585BD4FAE}" dt="2018-09-11T22:00:54.808" v="13" actId="27636"/>
          <ac:spMkLst>
            <pc:docMk/>
            <pc:sldMk cId="449336160" sldId="1351"/>
            <ac:spMk id="2" creationId="{8A389653-0594-5843-BB8C-7D9DA992488B}"/>
          </ac:spMkLst>
        </pc:spChg>
      </pc:sldChg>
      <pc:sldChg chg="modSp add">
        <pc:chgData name="Jennifer L. Kerns" userId="a34db2f2-e56c-4fd3-905c-cf989457d68e" providerId="ADAL" clId="{7DEE30E9-0329-41F9-9064-A45585BD4FAE}" dt="2018-09-11T22:00:54.821" v="14" actId="27636"/>
        <pc:sldMkLst>
          <pc:docMk/>
          <pc:sldMk cId="3824917248" sldId="1352"/>
        </pc:sldMkLst>
        <pc:spChg chg="mod">
          <ac:chgData name="Jennifer L. Kerns" userId="a34db2f2-e56c-4fd3-905c-cf989457d68e" providerId="ADAL" clId="{7DEE30E9-0329-41F9-9064-A45585BD4FAE}" dt="2018-09-11T22:00:54.821" v="14" actId="27636"/>
          <ac:spMkLst>
            <pc:docMk/>
            <pc:sldMk cId="3824917248" sldId="1352"/>
            <ac:spMk id="3" creationId="{428C0F58-B524-104B-AA98-8CDC5289FD5C}"/>
          </ac:spMkLst>
        </pc:spChg>
      </pc:sldChg>
      <pc:sldChg chg="modSp add">
        <pc:chgData name="Jennifer L. Kerns" userId="a34db2f2-e56c-4fd3-905c-cf989457d68e" providerId="ADAL" clId="{7DEE30E9-0329-41F9-9064-A45585BD4FAE}" dt="2018-09-11T22:00:54.867" v="15" actId="27636"/>
        <pc:sldMkLst>
          <pc:docMk/>
          <pc:sldMk cId="86985837" sldId="1353"/>
        </pc:sldMkLst>
        <pc:spChg chg="mod">
          <ac:chgData name="Jennifer L. Kerns" userId="a34db2f2-e56c-4fd3-905c-cf989457d68e" providerId="ADAL" clId="{7DEE30E9-0329-41F9-9064-A45585BD4FAE}" dt="2018-09-11T22:00:54.867" v="15" actId="27636"/>
          <ac:spMkLst>
            <pc:docMk/>
            <pc:sldMk cId="86985837" sldId="1353"/>
            <ac:spMk id="5" creationId="{47342E66-CE02-CB42-A945-4BC29C595377}"/>
          </ac:spMkLst>
        </pc:spChg>
      </pc:sldChg>
      <pc:sldChg chg="modSp add">
        <pc:chgData name="Jennifer L. Kerns" userId="a34db2f2-e56c-4fd3-905c-cf989457d68e" providerId="ADAL" clId="{7DEE30E9-0329-41F9-9064-A45585BD4FAE}" dt="2018-09-11T22:00:54.877" v="16" actId="27636"/>
        <pc:sldMkLst>
          <pc:docMk/>
          <pc:sldMk cId="3784214172" sldId="1354"/>
        </pc:sldMkLst>
        <pc:spChg chg="mod">
          <ac:chgData name="Jennifer L. Kerns" userId="a34db2f2-e56c-4fd3-905c-cf989457d68e" providerId="ADAL" clId="{7DEE30E9-0329-41F9-9064-A45585BD4FAE}" dt="2018-09-11T22:00:54.877" v="16" actId="27636"/>
          <ac:spMkLst>
            <pc:docMk/>
            <pc:sldMk cId="3784214172" sldId="1354"/>
            <ac:spMk id="2" creationId="{2DD15AA6-C44E-0749-9496-CF12FC9E058C}"/>
          </ac:spMkLst>
        </pc:spChg>
      </pc:sldChg>
      <pc:sldChg chg="modSp add">
        <pc:chgData name="Jennifer L. Kerns" userId="a34db2f2-e56c-4fd3-905c-cf989457d68e" providerId="ADAL" clId="{7DEE30E9-0329-41F9-9064-A45585BD4FAE}" dt="2018-09-11T22:00:54.897" v="18" actId="27636"/>
        <pc:sldMkLst>
          <pc:docMk/>
          <pc:sldMk cId="2663213773" sldId="1355"/>
        </pc:sldMkLst>
        <pc:spChg chg="mod">
          <ac:chgData name="Jennifer L. Kerns" userId="a34db2f2-e56c-4fd3-905c-cf989457d68e" providerId="ADAL" clId="{7DEE30E9-0329-41F9-9064-A45585BD4FAE}" dt="2018-09-11T22:00:54.884" v="17" actId="27636"/>
          <ac:spMkLst>
            <pc:docMk/>
            <pc:sldMk cId="2663213773" sldId="1355"/>
            <ac:spMk id="3" creationId="{4C94F92C-6FBF-2342-85D2-9C5A48814481}"/>
          </ac:spMkLst>
        </pc:spChg>
        <pc:spChg chg="mod">
          <ac:chgData name="Jennifer L. Kerns" userId="a34db2f2-e56c-4fd3-905c-cf989457d68e" providerId="ADAL" clId="{7DEE30E9-0329-41F9-9064-A45585BD4FAE}" dt="2018-09-11T22:00:54.897" v="18" actId="27636"/>
          <ac:spMkLst>
            <pc:docMk/>
            <pc:sldMk cId="2663213773" sldId="1355"/>
            <ac:spMk id="4" creationId="{B59D45F6-8446-9C4E-A4D4-5A5B665E0CF0}"/>
          </ac:spMkLst>
        </pc:spChg>
      </pc:sldChg>
      <pc:sldChg chg="modSp add">
        <pc:chgData name="Jennifer L. Kerns" userId="a34db2f2-e56c-4fd3-905c-cf989457d68e" providerId="ADAL" clId="{7DEE30E9-0329-41F9-9064-A45585BD4FAE}" dt="2018-09-11T22:00:54.912" v="19" actId="27636"/>
        <pc:sldMkLst>
          <pc:docMk/>
          <pc:sldMk cId="2404667161" sldId="1356"/>
        </pc:sldMkLst>
        <pc:spChg chg="mod">
          <ac:chgData name="Jennifer L. Kerns" userId="a34db2f2-e56c-4fd3-905c-cf989457d68e" providerId="ADAL" clId="{7DEE30E9-0329-41F9-9064-A45585BD4FAE}" dt="2018-09-11T22:00:54.912" v="19" actId="27636"/>
          <ac:spMkLst>
            <pc:docMk/>
            <pc:sldMk cId="2404667161" sldId="1356"/>
            <ac:spMk id="2" creationId="{E35F1382-DD9C-234B-93F0-1321BAD758D9}"/>
          </ac:spMkLst>
        </pc:spChg>
      </pc:sldChg>
      <pc:sldChg chg="add">
        <pc:chgData name="Jennifer L. Kerns" userId="a34db2f2-e56c-4fd3-905c-cf989457d68e" providerId="ADAL" clId="{7DEE30E9-0329-41F9-9064-A45585BD4FAE}" dt="2018-09-11T22:00:54.427" v="0"/>
        <pc:sldMkLst>
          <pc:docMk/>
          <pc:sldMk cId="3813247949" sldId="1357"/>
        </pc:sldMkLst>
      </pc:sldChg>
      <pc:sldChg chg="add">
        <pc:chgData name="Jennifer L. Kerns" userId="a34db2f2-e56c-4fd3-905c-cf989457d68e" providerId="ADAL" clId="{7DEE30E9-0329-41F9-9064-A45585BD4FAE}" dt="2018-09-11T22:00:54.427" v="0"/>
        <pc:sldMkLst>
          <pc:docMk/>
          <pc:sldMk cId="3095548271" sldId="1358"/>
        </pc:sldMkLst>
      </pc:sldChg>
      <pc:sldChg chg="modSp add">
        <pc:chgData name="Jennifer L. Kerns" userId="a34db2f2-e56c-4fd3-905c-cf989457d68e" providerId="ADAL" clId="{7DEE30E9-0329-41F9-9064-A45585BD4FAE}" dt="2018-09-11T22:00:54.752" v="9" actId="27636"/>
        <pc:sldMkLst>
          <pc:docMk/>
          <pc:sldMk cId="1449167010" sldId="1369"/>
        </pc:sldMkLst>
        <pc:spChg chg="mod">
          <ac:chgData name="Jennifer L. Kerns" userId="a34db2f2-e56c-4fd3-905c-cf989457d68e" providerId="ADAL" clId="{7DEE30E9-0329-41F9-9064-A45585BD4FAE}" dt="2018-09-11T22:00:54.752" v="9" actId="27636"/>
          <ac:spMkLst>
            <pc:docMk/>
            <pc:sldMk cId="1449167010" sldId="1369"/>
            <ac:spMk id="2" creationId="{52522A48-DFF1-5A4F-B83D-019927785768}"/>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2" dt="2018-05-10T14:19:06.789" idx="72">
    <p:pos x="10" y="10"/>
    <p:text>hint:
using Query = System.Func&lt;Xamarin.UITest.Queries.AppQuery, Xamarin.UITest.Queries.AppQuery&gt;;</p:text>
    <p:extLst>
      <p:ext uri="{C676402C-5697-4E1C-873F-D02D1690AC5C}">
        <p15:threadingInfo xmlns:p15="http://schemas.microsoft.com/office/powerpoint/2012/main" timeZoneBias="300"/>
      </p:ext>
    </p:extLst>
  </p:cm>
  <p:cm authorId="12" dt="2018-05-10T14:20:21.062" idx="73">
    <p:pos x="106" y="106"/>
    <p:text>If really struggling:
protected override PlatformQuery Trait =&gt; new PlatformQuery
        {
            Android = x =&gt; x.Marked("WeatherListView"),
            iOS = x =&gt; x.Marked("WeatherListView")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47543D-53EE-4E40-9DFB-26785E3490AD}" type="datetimeFigureOut">
              <a:rPr lang="en-US" smtClean="0"/>
              <a:t>9/11/2018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910A0A-9540-4D79-B21B-C384A079AB75}"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eveloper.xamarin.com/guides/xamarin-forms/deployment,_testing,_and_metrics/uitest-and-test-cloud/"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developer.xamarin.com/guides/testcloud/uitest/working-with/backdoors/"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a:t>
            </a:fld>
            <a:endParaRPr lang="en-US"/>
          </a:p>
        </p:txBody>
      </p:sp>
    </p:spTree>
    <p:extLst>
      <p:ext uri="{BB962C8B-B14F-4D97-AF65-F5344CB8AC3E}">
        <p14:creationId xmlns:p14="http://schemas.microsoft.com/office/powerpoint/2010/main" val="5812522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lot of this can be handled</a:t>
            </a:r>
            <a:r>
              <a:rPr lang="en-US" baseline="0"/>
              <a:t> within the CI service itself using its UI or you can write the build scripts yourself</a:t>
            </a:r>
          </a:p>
          <a:p>
            <a:r>
              <a:rPr lang="en-US" baseline="0"/>
              <a:t>Along with building the app itself (continuous integration builds the app continuously) as people check in, the CI server will commonly have some kind of integration, perhaps through email, so that it can, for example, blame someone for a broken build.</a:t>
            </a:r>
          </a:p>
          <a:p>
            <a:endParaRPr lang="en-US" baseline="0"/>
          </a:p>
          <a:p>
            <a:r>
              <a:rPr lang="en-US" baseline="0"/>
              <a:t>Another important thing to remember is that the CI server can also perform unit tests regularly or continuously or UI tests and code coverage. As you’re developing code and checking things is, it can handle all of these things and provide a decent amount of feedback throughout the development process so that you don’t go weeks and then run a unit test and discover that things are broken or you have some sort of regression.</a:t>
            </a:r>
          </a:p>
          <a:p>
            <a:endParaRPr lang="en-US" baseline="0"/>
          </a:p>
          <a:p>
            <a:r>
              <a:rPr lang="en-US" baseline="0"/>
              <a:t>Another thing you have to consider because Xamarin studio handles it for you through a build process is that packages and components will need to be restored as well because in order to be able to build these things, they will need to be restored and updated depending on what’s been done on the project.</a:t>
            </a:r>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10</a:t>
            </a:fld>
            <a:endParaRPr lang="en-US"/>
          </a:p>
        </p:txBody>
      </p:sp>
    </p:spTree>
    <p:extLst>
      <p:ext uri="{BB962C8B-B14F-4D97-AF65-F5344CB8AC3E}">
        <p14:creationId xmlns:p14="http://schemas.microsoft.com/office/powerpoint/2010/main" val="39430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a:p>
        </p:txBody>
      </p:sp>
      <p:sp>
        <p:nvSpPr>
          <p:cNvPr id="4" name="Slide Number Placeholder 3"/>
          <p:cNvSpPr>
            <a:spLocks noGrp="1"/>
          </p:cNvSpPr>
          <p:nvPr>
            <p:ph type="sldNum" sz="quarter" idx="10"/>
          </p:nvPr>
        </p:nvSpPr>
        <p:spPr/>
        <p:txBody>
          <a:bodyPr/>
          <a:lstStyle/>
          <a:p>
            <a:fld id="{ABBD7D81-D864-B349-9FB4-613ED1F9D755}" type="slidenum">
              <a:rPr lang="en-US" smtClean="0"/>
              <a:t>11</a:t>
            </a:fld>
            <a:endParaRPr lang="en-US"/>
          </a:p>
        </p:txBody>
      </p:sp>
    </p:spTree>
    <p:extLst>
      <p:ext uri="{BB962C8B-B14F-4D97-AF65-F5344CB8AC3E}">
        <p14:creationId xmlns:p14="http://schemas.microsoft.com/office/powerpoint/2010/main" val="13725699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910A0A-9540-4D79-B21B-C384A079AB75}" type="slidenum">
              <a:rPr lang="en-US" smtClean="0"/>
              <a:t>12</a:t>
            </a:fld>
            <a:endParaRPr lang="en-US"/>
          </a:p>
        </p:txBody>
      </p:sp>
    </p:spTree>
    <p:extLst>
      <p:ext uri="{BB962C8B-B14F-4D97-AF65-F5344CB8AC3E}">
        <p14:creationId xmlns:p14="http://schemas.microsoft.com/office/powerpoint/2010/main" val="736352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13</a:t>
            </a:fld>
            <a:endParaRPr lang="en-US"/>
          </a:p>
        </p:txBody>
      </p:sp>
    </p:spTree>
    <p:extLst>
      <p:ext uri="{BB962C8B-B14F-4D97-AF65-F5344CB8AC3E}">
        <p14:creationId xmlns:p14="http://schemas.microsoft.com/office/powerpoint/2010/main" val="569373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910A0A-9540-4D79-B21B-C384A079AB75}" type="slidenum">
              <a:rPr lang="en-US" smtClean="0"/>
              <a:t>16</a:t>
            </a:fld>
            <a:endParaRPr lang="en-US"/>
          </a:p>
        </p:txBody>
      </p:sp>
    </p:spTree>
    <p:extLst>
      <p:ext uri="{BB962C8B-B14F-4D97-AF65-F5344CB8AC3E}">
        <p14:creationId xmlns:p14="http://schemas.microsoft.com/office/powerpoint/2010/main" val="3102662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t>Continuously build, test, release, and monitor apps for every platform.</a:t>
            </a:r>
          </a:p>
          <a:p>
            <a:r>
              <a:rPr lang="en-US"/>
              <a:t>VSTS, Test Cloud, </a:t>
            </a:r>
            <a:r>
              <a:rPr lang="en-US" err="1"/>
              <a:t>HockeyApp</a:t>
            </a:r>
            <a:r>
              <a:rPr lang="en-US"/>
              <a:t>, Azure Mobile Services in one place</a:t>
            </a:r>
          </a:p>
          <a:p>
            <a:r>
              <a:rPr lang="en-US"/>
              <a:t>Testing does not differ from Test Cloud</a:t>
            </a:r>
          </a:p>
          <a:p>
            <a:pPr lvl="1"/>
            <a:r>
              <a:rPr lang="en-US"/>
              <a:t>Push notifications and crash reporting features are still in preview</a:t>
            </a:r>
          </a:p>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17</a:t>
            </a:fld>
            <a:endParaRPr lang="en-US"/>
          </a:p>
        </p:txBody>
      </p:sp>
    </p:spTree>
    <p:extLst>
      <p:ext uri="{BB962C8B-B14F-4D97-AF65-F5344CB8AC3E}">
        <p14:creationId xmlns:p14="http://schemas.microsoft.com/office/powerpoint/2010/main" val="31075991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0"/>
              </a:spcBef>
              <a:spcAft>
                <a:spcPts val="1765"/>
              </a:spcAft>
            </a:pPr>
            <a:r>
              <a:rPr lang="en-US" sz="1200"/>
              <a:t>Automate entire app lifecycle</a:t>
            </a:r>
          </a:p>
          <a:p>
            <a:pPr>
              <a:lnSpc>
                <a:spcPct val="100000"/>
              </a:lnSpc>
              <a:spcBef>
                <a:spcPts val="0"/>
              </a:spcBef>
              <a:spcAft>
                <a:spcPts val="1765"/>
              </a:spcAft>
            </a:pPr>
            <a:r>
              <a:rPr lang="en-US" sz="1200"/>
              <a:t>Flexible, open platform and modular SDKs</a:t>
            </a:r>
          </a:p>
          <a:p>
            <a:pPr>
              <a:lnSpc>
                <a:spcPct val="100000"/>
              </a:lnSpc>
              <a:spcBef>
                <a:spcPts val="0"/>
              </a:spcBef>
              <a:spcAft>
                <a:spcPts val="1765"/>
              </a:spcAft>
            </a:pPr>
            <a:r>
              <a:rPr lang="en-US" sz="1200"/>
              <a:t>Support for </a:t>
            </a:r>
            <a:r>
              <a:rPr lang="en-US" sz="1200" err="1"/>
              <a:t>Obj</a:t>
            </a:r>
            <a:r>
              <a:rPr lang="en-US" sz="1200"/>
              <a:t>-C, Swift, Java, React Native, and Xamarin apps</a:t>
            </a:r>
          </a:p>
          <a:p>
            <a:pPr>
              <a:lnSpc>
                <a:spcPct val="100000"/>
              </a:lnSpc>
              <a:spcBef>
                <a:spcPts val="0"/>
              </a:spcBef>
              <a:spcAft>
                <a:spcPts val="1765"/>
              </a:spcAft>
            </a:pPr>
            <a:r>
              <a:rPr lang="en-US" sz="1200"/>
              <a:t>A mobile-optimized front door for Azure App Service</a:t>
            </a:r>
          </a:p>
          <a:p>
            <a:pPr>
              <a:lnSpc>
                <a:spcPct val="100000"/>
              </a:lnSpc>
              <a:spcBef>
                <a:spcPts val="0"/>
              </a:spcBef>
              <a:spcAft>
                <a:spcPts val="1765"/>
              </a:spcAft>
            </a:pPr>
            <a:r>
              <a:rPr lang="en-US" sz="1200"/>
              <a:t>The next generation of Xamarin Test Cloud, HockeyApp, and </a:t>
            </a:r>
            <a:r>
              <a:rPr lang="en-US" sz="1200" err="1"/>
              <a:t>CodePush</a:t>
            </a:r>
            <a:endParaRPr lang="en-US" sz="1200"/>
          </a:p>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19</a:t>
            </a:fld>
            <a:endParaRPr lang="en-US"/>
          </a:p>
        </p:txBody>
      </p:sp>
    </p:spTree>
    <p:extLst>
      <p:ext uri="{BB962C8B-B14F-4D97-AF65-F5344CB8AC3E}">
        <p14:creationId xmlns:p14="http://schemas.microsoft.com/office/powerpoint/2010/main" val="35150596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 need to add </a:t>
            </a:r>
            <a:r>
              <a:rPr lang="en-US" err="1"/>
              <a:t>Appcenter</a:t>
            </a:r>
            <a:r>
              <a:rPr lang="en-US"/>
              <a:t> SDK or </a:t>
            </a:r>
            <a:r>
              <a:rPr lang="en-US" err="1"/>
              <a:t>nugets</a:t>
            </a:r>
            <a:r>
              <a:rPr lang="en-US"/>
              <a:t> if they don’t want crash/analytics. Only building works as is</a:t>
            </a:r>
          </a:p>
        </p:txBody>
      </p:sp>
      <p:sp>
        <p:nvSpPr>
          <p:cNvPr id="4" name="Slide Number Placeholder 3"/>
          <p:cNvSpPr>
            <a:spLocks noGrp="1"/>
          </p:cNvSpPr>
          <p:nvPr>
            <p:ph type="sldNum" sz="quarter" idx="10"/>
          </p:nvPr>
        </p:nvSpPr>
        <p:spPr/>
        <p:txBody>
          <a:bodyPr/>
          <a:lstStyle/>
          <a:p>
            <a:fld id="{9D910A0A-9540-4D79-B21B-C384A079AB75}" type="slidenum">
              <a:rPr lang="en-US" smtClean="0"/>
              <a:t>20</a:t>
            </a:fld>
            <a:endParaRPr lang="en-US"/>
          </a:p>
        </p:txBody>
      </p:sp>
    </p:spTree>
    <p:extLst>
      <p:ext uri="{BB962C8B-B14F-4D97-AF65-F5344CB8AC3E}">
        <p14:creationId xmlns:p14="http://schemas.microsoft.com/office/powerpoint/2010/main" val="15557902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 app is linked with GitHub, shows list of branches</a:t>
            </a:r>
          </a:p>
          <a:p>
            <a:r>
              <a:rPr lang="en-US"/>
              <a:t>Select a branch, finishing configuration and build.</a:t>
            </a:r>
          </a:p>
        </p:txBody>
      </p:sp>
      <p:sp>
        <p:nvSpPr>
          <p:cNvPr id="4" name="Slide Number Placeholder 3"/>
          <p:cNvSpPr>
            <a:spLocks noGrp="1"/>
          </p:cNvSpPr>
          <p:nvPr>
            <p:ph type="sldNum" sz="quarter" idx="10"/>
          </p:nvPr>
        </p:nvSpPr>
        <p:spPr/>
        <p:txBody>
          <a:bodyPr/>
          <a:lstStyle/>
          <a:p>
            <a:fld id="{9D910A0A-9540-4D79-B21B-C384A079AB75}" type="slidenum">
              <a:rPr lang="en-US" smtClean="0"/>
              <a:t>21</a:t>
            </a:fld>
            <a:endParaRPr lang="en-US"/>
          </a:p>
        </p:txBody>
      </p:sp>
    </p:spTree>
    <p:extLst>
      <p:ext uri="{BB962C8B-B14F-4D97-AF65-F5344CB8AC3E}">
        <p14:creationId xmlns:p14="http://schemas.microsoft.com/office/powerpoint/2010/main" val="13933952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Build FAQ : https://</a:t>
            </a:r>
            <a:r>
              <a:rPr lang="en-US" err="1"/>
              <a:t>docs.microsoft.com</a:t>
            </a:r>
            <a:r>
              <a:rPr lang="en-US"/>
              <a:t>/</a:t>
            </a:r>
            <a:r>
              <a:rPr lang="en-US" err="1"/>
              <a:t>en</a:t>
            </a:r>
            <a:r>
              <a:rPr lang="en-US"/>
              <a:t>-us/</a:t>
            </a:r>
            <a:r>
              <a:rPr lang="en-US" err="1"/>
              <a:t>appcenter</a:t>
            </a:r>
            <a:r>
              <a:rPr lang="en-US"/>
              <a:t>/build/</a:t>
            </a:r>
            <a:r>
              <a:rPr lang="en-US" err="1"/>
              <a:t>faq</a:t>
            </a:r>
            <a:endParaRPr lang="en-US"/>
          </a:p>
          <a:p>
            <a:endParaRPr lang="en-US"/>
          </a:p>
          <a:p>
            <a:r>
              <a:rPr lang="en-US" sz="1200" b="0" i="0" kern="1200">
                <a:solidFill>
                  <a:schemeClr val="tx1"/>
                </a:solidFill>
                <a:effectLst/>
                <a:latin typeface="+mn-lt"/>
                <a:ea typeface="+mn-ea"/>
                <a:cs typeface="+mn-cs"/>
              </a:rPr>
              <a:t>App Center currently supports to build apps with Git source control (TFVC is not supported) hosted on:</a:t>
            </a:r>
            <a:r>
              <a:rPr lang="en-US" sz="1200" b="0" i="0" u="none" strike="noStrike" kern="1200">
                <a:solidFill>
                  <a:schemeClr val="tx1"/>
                </a:solidFill>
                <a:effectLst/>
                <a:latin typeface="+mn-lt"/>
                <a:ea typeface="+mn-ea"/>
                <a:cs typeface="+mn-cs"/>
              </a:rPr>
              <a:t>+</a:t>
            </a:r>
            <a:endParaRPr lang="en-US" sz="1200" b="0" i="0" kern="1200">
              <a:solidFill>
                <a:schemeClr val="tx1"/>
              </a:solidFill>
              <a:effectLst/>
              <a:latin typeface="+mn-lt"/>
              <a:ea typeface="+mn-ea"/>
              <a:cs typeface="+mn-cs"/>
            </a:endParaRPr>
          </a:p>
          <a:p>
            <a:r>
              <a:rPr lang="en-US" sz="1200" b="0" i="0" kern="1200" err="1">
                <a:solidFill>
                  <a:schemeClr val="tx1"/>
                </a:solidFill>
                <a:effectLst/>
                <a:latin typeface="+mn-lt"/>
                <a:ea typeface="+mn-ea"/>
                <a:cs typeface="+mn-cs"/>
              </a:rPr>
              <a:t>Bitbucket</a:t>
            </a:r>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GitHub</a:t>
            </a:r>
          </a:p>
          <a:p>
            <a:r>
              <a:rPr lang="en-US" sz="1200" b="0" i="0" kern="1200">
                <a:solidFill>
                  <a:schemeClr val="tx1"/>
                </a:solidFill>
                <a:effectLst/>
                <a:latin typeface="+mn-lt"/>
                <a:ea typeface="+mn-ea"/>
                <a:cs typeface="+mn-cs"/>
              </a:rPr>
              <a:t>Visual Studio Team Services (VSTS)</a:t>
            </a:r>
          </a:p>
          <a:p>
            <a:endParaRPr lang="en-US"/>
          </a:p>
          <a:p>
            <a:r>
              <a:rPr lang="en-US"/>
              <a:t>Project : Best to select .</a:t>
            </a:r>
            <a:r>
              <a:rPr lang="en-US" err="1"/>
              <a:t>csproj</a:t>
            </a:r>
            <a:r>
              <a:rPr lang="en-US"/>
              <a:t> file, or if you are selecting Solution file, Configure map the </a:t>
            </a:r>
            <a:r>
              <a:rPr lang="en-US" err="1"/>
              <a:t>sln</a:t>
            </a:r>
            <a:r>
              <a:rPr lang="en-US"/>
              <a:t> file so it does not build extra components</a:t>
            </a:r>
          </a:p>
          <a:p>
            <a:endParaRPr lang="en-US"/>
          </a:p>
          <a:p>
            <a:r>
              <a:rPr lang="en-US"/>
              <a:t>Build Scripts : https://</a:t>
            </a:r>
            <a:r>
              <a:rPr lang="en-US" err="1"/>
              <a:t>docs.microsoft.com</a:t>
            </a:r>
            <a:r>
              <a:rPr lang="en-US"/>
              <a:t>/</a:t>
            </a:r>
            <a:r>
              <a:rPr lang="en-US" err="1"/>
              <a:t>en</a:t>
            </a:r>
            <a:r>
              <a:rPr lang="en-US"/>
              <a:t>-us/</a:t>
            </a:r>
            <a:r>
              <a:rPr lang="en-US" err="1"/>
              <a:t>appcenter</a:t>
            </a:r>
            <a:r>
              <a:rPr lang="en-US"/>
              <a:t>/build/custom/scripts/</a:t>
            </a:r>
          </a:p>
          <a:p>
            <a:endParaRPr lang="en-US"/>
          </a:p>
          <a:p>
            <a:r>
              <a:rPr lang="en-US"/>
              <a:t>Signed Builds : setup </a:t>
            </a:r>
            <a:r>
              <a:rPr lang="en-US" err="1"/>
              <a:t>keystore</a:t>
            </a:r>
            <a:r>
              <a:rPr lang="en-US"/>
              <a:t>, provisioning and upload files. Needed for Distribution + Launch Test</a:t>
            </a:r>
          </a:p>
          <a:p>
            <a:endParaRPr lang="en-US"/>
          </a:p>
          <a:p>
            <a:r>
              <a:rPr lang="en-US"/>
              <a:t>Environment Variables to be used for secret keys, </a:t>
            </a:r>
            <a:r>
              <a:rPr lang="en-US" err="1"/>
              <a:t>etc</a:t>
            </a:r>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22</a:t>
            </a:fld>
            <a:endParaRPr lang="en-US"/>
          </a:p>
        </p:txBody>
      </p:sp>
    </p:spTree>
    <p:extLst>
      <p:ext uri="{BB962C8B-B14F-4D97-AF65-F5344CB8AC3E}">
        <p14:creationId xmlns:p14="http://schemas.microsoft.com/office/powerpoint/2010/main" val="1782859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2</a:t>
            </a:fld>
            <a:endParaRPr lang="en-US"/>
          </a:p>
        </p:txBody>
      </p:sp>
    </p:spTree>
    <p:extLst>
      <p:ext uri="{BB962C8B-B14F-4D97-AF65-F5344CB8AC3E}">
        <p14:creationId xmlns:p14="http://schemas.microsoft.com/office/powerpoint/2010/main" val="20050733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Assuming they already have tests written i.e. previous </a:t>
            </a:r>
            <a:r>
              <a:rPr lang="en-US" err="1"/>
              <a:t>UITest</a:t>
            </a:r>
            <a:r>
              <a:rPr lang="en-US"/>
              <a:t> module has been completed</a:t>
            </a:r>
          </a:p>
        </p:txBody>
      </p:sp>
      <p:sp>
        <p:nvSpPr>
          <p:cNvPr id="4" name="Slide Number Placeholder 3"/>
          <p:cNvSpPr>
            <a:spLocks noGrp="1"/>
          </p:cNvSpPr>
          <p:nvPr>
            <p:ph type="sldNum" sz="quarter" idx="10"/>
          </p:nvPr>
        </p:nvSpPr>
        <p:spPr/>
        <p:txBody>
          <a:bodyPr/>
          <a:lstStyle/>
          <a:p>
            <a:fld id="{9D910A0A-9540-4D79-B21B-C384A079AB75}" type="slidenum">
              <a:rPr lang="en-US" smtClean="0"/>
              <a:t>23</a:t>
            </a:fld>
            <a:endParaRPr lang="en-US"/>
          </a:p>
        </p:txBody>
      </p:sp>
    </p:spTree>
    <p:extLst>
      <p:ext uri="{BB962C8B-B14F-4D97-AF65-F5344CB8AC3E}">
        <p14:creationId xmlns:p14="http://schemas.microsoft.com/office/powerpoint/2010/main" val="12035550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Open new Test run Wizard and walk through setup, show saved device sets in the Test Menu.</a:t>
            </a:r>
          </a:p>
          <a:p>
            <a:endParaRPr lang="en-US"/>
          </a:p>
          <a:p>
            <a:r>
              <a:rPr lang="en-US"/>
              <a:t>Last upload steps is via CLI, (REMEMBER TO </a:t>
            </a:r>
            <a:r>
              <a:rPr lang="en-US" err="1"/>
              <a:t>appcenter</a:t>
            </a:r>
            <a:r>
              <a:rPr lang="en-US"/>
              <a:t> login with CLI before Uploading test)</a:t>
            </a:r>
          </a:p>
        </p:txBody>
      </p:sp>
      <p:sp>
        <p:nvSpPr>
          <p:cNvPr id="4" name="Slide Number Placeholder 3"/>
          <p:cNvSpPr>
            <a:spLocks noGrp="1"/>
          </p:cNvSpPr>
          <p:nvPr>
            <p:ph type="sldNum" sz="quarter" idx="10"/>
          </p:nvPr>
        </p:nvSpPr>
        <p:spPr/>
        <p:txBody>
          <a:bodyPr/>
          <a:lstStyle/>
          <a:p>
            <a:fld id="{9D910A0A-9540-4D79-B21B-C384A079AB75}" type="slidenum">
              <a:rPr lang="en-US" smtClean="0"/>
              <a:t>24</a:t>
            </a:fld>
            <a:endParaRPr lang="en-US"/>
          </a:p>
        </p:txBody>
      </p:sp>
    </p:spTree>
    <p:extLst>
      <p:ext uri="{BB962C8B-B14F-4D97-AF65-F5344CB8AC3E}">
        <p14:creationId xmlns:p14="http://schemas.microsoft.com/office/powerpoint/2010/main" val="8877504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26</a:t>
            </a:fld>
            <a:endParaRPr lang="en-US"/>
          </a:p>
        </p:txBody>
      </p:sp>
    </p:spTree>
    <p:extLst>
      <p:ext uri="{BB962C8B-B14F-4D97-AF65-F5344CB8AC3E}">
        <p14:creationId xmlns:p14="http://schemas.microsoft.com/office/powerpoint/2010/main" val="41965571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Follow App Center Landing ”Get Started Page” to add SDK to </a:t>
            </a:r>
            <a:r>
              <a:rPr lang="en-US" err="1"/>
              <a:t>projet</a:t>
            </a:r>
            <a:r>
              <a:rPr lang="en-US"/>
              <a:t> and Start the SDK code to their Projects</a:t>
            </a:r>
          </a:p>
        </p:txBody>
      </p:sp>
      <p:sp>
        <p:nvSpPr>
          <p:cNvPr id="4" name="Slide Number Placeholder 3"/>
          <p:cNvSpPr>
            <a:spLocks noGrp="1"/>
          </p:cNvSpPr>
          <p:nvPr>
            <p:ph type="sldNum" sz="quarter" idx="10"/>
          </p:nvPr>
        </p:nvSpPr>
        <p:spPr/>
        <p:txBody>
          <a:bodyPr/>
          <a:lstStyle/>
          <a:p>
            <a:fld id="{9D910A0A-9540-4D79-B21B-C384A079AB75}" type="slidenum">
              <a:rPr lang="en-US" smtClean="0"/>
              <a:t>27</a:t>
            </a:fld>
            <a:endParaRPr lang="en-US"/>
          </a:p>
        </p:txBody>
      </p:sp>
    </p:spTree>
    <p:extLst>
      <p:ext uri="{BB962C8B-B14F-4D97-AF65-F5344CB8AC3E}">
        <p14:creationId xmlns:p14="http://schemas.microsoft.com/office/powerpoint/2010/main" val="40525347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rPr>
              <a:t>Distributing with App Center is easy, and only requires a few steps. No need for an SDK. Just the application binary.</a:t>
            </a:r>
          </a:p>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28</a:t>
            </a:fld>
            <a:endParaRPr lang="en-US"/>
          </a:p>
        </p:txBody>
      </p:sp>
    </p:spTree>
    <p:extLst>
      <p:ext uri="{BB962C8B-B14F-4D97-AF65-F5344CB8AC3E}">
        <p14:creationId xmlns:p14="http://schemas.microsoft.com/office/powerpoint/2010/main" val="29835745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rPr>
              <a:t>Distributing with App Center is easy, and only requires a few steps. No need for an SDK. Just the application binary.</a:t>
            </a:r>
          </a:p>
          <a:p>
            <a:endParaRPr lang="en-US"/>
          </a:p>
          <a:p>
            <a:r>
              <a:rPr lang="en-US"/>
              <a:t>In app Updates Setup (needs SDK to be added to project) : https://</a:t>
            </a:r>
            <a:r>
              <a:rPr lang="en-US" err="1"/>
              <a:t>docs.microsoft.com</a:t>
            </a:r>
            <a:r>
              <a:rPr lang="en-US"/>
              <a:t>/</a:t>
            </a:r>
            <a:r>
              <a:rPr lang="en-US" err="1"/>
              <a:t>en</a:t>
            </a:r>
            <a:r>
              <a:rPr lang="en-US"/>
              <a:t>-us/</a:t>
            </a:r>
            <a:r>
              <a:rPr lang="en-US" err="1"/>
              <a:t>appcenter</a:t>
            </a:r>
            <a:r>
              <a:rPr lang="en-US"/>
              <a:t>/distribution/</a:t>
            </a:r>
            <a:r>
              <a:rPr lang="en-US" err="1"/>
              <a:t>inappupdates</a:t>
            </a:r>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29</a:t>
            </a:fld>
            <a:endParaRPr lang="en-US"/>
          </a:p>
        </p:txBody>
      </p:sp>
    </p:spTree>
    <p:extLst>
      <p:ext uri="{BB962C8B-B14F-4D97-AF65-F5344CB8AC3E}">
        <p14:creationId xmlns:p14="http://schemas.microsoft.com/office/powerpoint/2010/main" val="37266118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Still in Preview</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sz="1200" b="0" i="0" kern="1200">
                <a:solidFill>
                  <a:schemeClr val="tx1"/>
                </a:solidFill>
                <a:effectLst/>
                <a:latin typeface="+mn-lt"/>
                <a:ea typeface="+mn-ea"/>
                <a:cs typeface="+mn-cs"/>
              </a:rPr>
              <a:t>Crashes are grouped together by similarities like the reason for the crash and where the occur in the app. It is possible to inspect each individual crash report for the last 3 months, after that a stub of 25 crashes will be kept.</a:t>
            </a:r>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30</a:t>
            </a:fld>
            <a:endParaRPr lang="en-US"/>
          </a:p>
        </p:txBody>
      </p:sp>
    </p:spTree>
    <p:extLst>
      <p:ext uri="{BB962C8B-B14F-4D97-AF65-F5344CB8AC3E}">
        <p14:creationId xmlns:p14="http://schemas.microsoft.com/office/powerpoint/2010/main" val="32835478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One line integration into apps</a:t>
            </a:r>
          </a:p>
          <a:p>
            <a:pPr marL="171450" indent="-171450">
              <a:buFont typeface="Arial" panose="020B0604020202020204" pitchFamily="34" charset="0"/>
              <a:buChar char="•"/>
            </a:pPr>
            <a:r>
              <a:rPr lang="en-US"/>
              <a:t>Custom events tracer</a:t>
            </a:r>
          </a:p>
          <a:p>
            <a:pPr marL="171450" indent="-171450">
              <a:buFont typeface="Arial" panose="020B0604020202020204" pitchFamily="34" charset="0"/>
              <a:buChar char="•"/>
            </a:pPr>
            <a:r>
              <a:rPr lang="en-US"/>
              <a:t>Log Tracker to see real time tracking</a:t>
            </a:r>
          </a:p>
          <a:p>
            <a:pPr marL="171450" indent="-171450">
              <a:buFont typeface="Arial" panose="020B0604020202020204" pitchFamily="34" charset="0"/>
              <a:buChar char="•"/>
            </a:pPr>
            <a:r>
              <a:rPr lang="en-US"/>
              <a:t>Export to azure for extended retention and query capabilities</a:t>
            </a:r>
          </a:p>
        </p:txBody>
      </p:sp>
      <p:sp>
        <p:nvSpPr>
          <p:cNvPr id="4" name="Slide Number Placeholder 3"/>
          <p:cNvSpPr>
            <a:spLocks noGrp="1"/>
          </p:cNvSpPr>
          <p:nvPr>
            <p:ph type="sldNum" sz="quarter" idx="10"/>
          </p:nvPr>
        </p:nvSpPr>
        <p:spPr/>
        <p:txBody>
          <a:bodyPr/>
          <a:lstStyle/>
          <a:p>
            <a:fld id="{9D910A0A-9540-4D79-B21B-C384A079AB75}" type="slidenum">
              <a:rPr lang="en-US" smtClean="0"/>
              <a:t>31</a:t>
            </a:fld>
            <a:endParaRPr lang="en-US"/>
          </a:p>
        </p:txBody>
      </p:sp>
    </p:spTree>
    <p:extLst>
      <p:ext uri="{BB962C8B-B14F-4D97-AF65-F5344CB8AC3E}">
        <p14:creationId xmlns:p14="http://schemas.microsoft.com/office/powerpoint/2010/main" val="22523570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Fun Fact : Made a perfect app? No way it will crash, SDK has a prebuilt method to simulate a fake crash </a:t>
            </a:r>
            <a:br>
              <a:rPr lang="en-US"/>
            </a:br>
            <a:br>
              <a:rPr lang="en-US"/>
            </a:br>
            <a:r>
              <a:rPr lang="en-US"/>
              <a:t>C# : </a:t>
            </a:r>
            <a:r>
              <a:rPr lang="en-US" sz="1200" b="0" i="0" kern="1200" err="1">
                <a:solidFill>
                  <a:schemeClr val="tx1"/>
                </a:solidFill>
                <a:effectLst/>
                <a:latin typeface="+mn-lt"/>
                <a:ea typeface="+mn-ea"/>
                <a:cs typeface="+mn-cs"/>
              </a:rPr>
              <a:t>Crashes.GenerateTestCrash</a:t>
            </a:r>
            <a:r>
              <a:rPr lang="en-US" sz="1200" b="0" i="0" kern="1200">
                <a:solidFill>
                  <a:schemeClr val="tx1"/>
                </a:solidFill>
                <a:effectLst/>
                <a:latin typeface="+mn-lt"/>
                <a:ea typeface="+mn-ea"/>
                <a:cs typeface="+mn-cs"/>
              </a:rPr>
              <a:t>();</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Use it to see how a crash report can look like.</a:t>
            </a:r>
            <a:br>
              <a:rPr lang="en-US" sz="1200" b="0" i="0" kern="1200">
                <a:solidFill>
                  <a:schemeClr val="tx1"/>
                </a:solidFill>
                <a:effectLst/>
                <a:latin typeface="+mn-lt"/>
                <a:ea typeface="+mn-ea"/>
                <a:cs typeface="+mn-cs"/>
              </a:rPr>
            </a:b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Crash in preview and new features are being added</a:t>
            </a:r>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32</a:t>
            </a:fld>
            <a:endParaRPr lang="en-US"/>
          </a:p>
        </p:txBody>
      </p:sp>
    </p:spTree>
    <p:extLst>
      <p:ext uri="{BB962C8B-B14F-4D97-AF65-F5344CB8AC3E}">
        <p14:creationId xmlns:p14="http://schemas.microsoft.com/office/powerpoint/2010/main" val="32669333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Scrolly</a:t>
            </a:r>
            <a:r>
              <a:rPr lang="en-US"/>
              <a:t> on the graphs to get rollover info for points on the graph</a:t>
            </a:r>
          </a:p>
          <a:p>
            <a:endParaRPr lang="en-US"/>
          </a:p>
          <a:p>
            <a:r>
              <a:rPr lang="en-US"/>
              <a:t>Pretty !</a:t>
            </a:r>
          </a:p>
        </p:txBody>
      </p:sp>
      <p:sp>
        <p:nvSpPr>
          <p:cNvPr id="4" name="Slide Number Placeholder 3"/>
          <p:cNvSpPr>
            <a:spLocks noGrp="1"/>
          </p:cNvSpPr>
          <p:nvPr>
            <p:ph type="sldNum" sz="quarter" idx="10"/>
          </p:nvPr>
        </p:nvSpPr>
        <p:spPr/>
        <p:txBody>
          <a:bodyPr/>
          <a:lstStyle/>
          <a:p>
            <a:fld id="{9D910A0A-9540-4D79-B21B-C384A079AB75}" type="slidenum">
              <a:rPr lang="en-US" smtClean="0"/>
              <a:t>33</a:t>
            </a:fld>
            <a:endParaRPr lang="en-US"/>
          </a:p>
        </p:txBody>
      </p:sp>
    </p:spTree>
    <p:extLst>
      <p:ext uri="{BB962C8B-B14F-4D97-AF65-F5344CB8AC3E}">
        <p14:creationId xmlns:p14="http://schemas.microsoft.com/office/powerpoint/2010/main" val="1766371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3</a:t>
            </a:fld>
            <a:endParaRPr lang="en-US"/>
          </a:p>
        </p:txBody>
      </p:sp>
    </p:spTree>
    <p:extLst>
      <p:ext uri="{BB962C8B-B14F-4D97-AF65-F5344CB8AC3E}">
        <p14:creationId xmlns:p14="http://schemas.microsoft.com/office/powerpoint/2010/main" val="20665860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Preview!!</a:t>
            </a:r>
          </a:p>
        </p:txBody>
      </p:sp>
      <p:sp>
        <p:nvSpPr>
          <p:cNvPr id="4" name="Slide Number Placeholder 3"/>
          <p:cNvSpPr>
            <a:spLocks noGrp="1"/>
          </p:cNvSpPr>
          <p:nvPr>
            <p:ph type="sldNum" sz="quarter" idx="10"/>
          </p:nvPr>
        </p:nvSpPr>
        <p:spPr/>
        <p:txBody>
          <a:bodyPr/>
          <a:lstStyle/>
          <a:p>
            <a:fld id="{9D910A0A-9540-4D79-B21B-C384A079AB75}" type="slidenum">
              <a:rPr lang="en-US" smtClean="0"/>
              <a:t>34</a:t>
            </a:fld>
            <a:endParaRPr lang="en-US"/>
          </a:p>
        </p:txBody>
      </p:sp>
    </p:spTree>
    <p:extLst>
      <p:ext uri="{BB962C8B-B14F-4D97-AF65-F5344CB8AC3E}">
        <p14:creationId xmlns:p14="http://schemas.microsoft.com/office/powerpoint/2010/main" val="58413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Preview supports only Blast, notifications. Aimed to be used by non-technical Marketing teams to blast notifications about promotions to app users.</a:t>
            </a:r>
          </a:p>
          <a:p>
            <a:endParaRPr lang="en-US"/>
          </a:p>
          <a:p>
            <a:r>
              <a:rPr lang="en-US"/>
              <a:t>Notification setup:</a:t>
            </a:r>
            <a:br>
              <a:rPr lang="en-US"/>
            </a:br>
            <a:br>
              <a:rPr lang="en-US"/>
            </a:br>
            <a:r>
              <a:rPr lang="en-US"/>
              <a:t>Android : uses Firebase for messaging in Android, so just need to setup a project to get KEY Values</a:t>
            </a:r>
          </a:p>
          <a:p>
            <a:endParaRPr lang="en-US"/>
          </a:p>
          <a:p>
            <a:r>
              <a:rPr lang="en-US"/>
              <a:t>iOS : APN and certificates to match entitlements need to be setup correctly, the APN KEY and Authentication Token (both from the Apple Developer Portal) needs to be provided in App Center </a:t>
            </a:r>
          </a:p>
        </p:txBody>
      </p:sp>
      <p:sp>
        <p:nvSpPr>
          <p:cNvPr id="4" name="Slide Number Placeholder 3"/>
          <p:cNvSpPr>
            <a:spLocks noGrp="1"/>
          </p:cNvSpPr>
          <p:nvPr>
            <p:ph type="sldNum" sz="quarter" idx="10"/>
          </p:nvPr>
        </p:nvSpPr>
        <p:spPr/>
        <p:txBody>
          <a:bodyPr/>
          <a:lstStyle/>
          <a:p>
            <a:fld id="{9D910A0A-9540-4D79-B21B-C384A079AB75}" type="slidenum">
              <a:rPr lang="en-US" smtClean="0"/>
              <a:t>35</a:t>
            </a:fld>
            <a:endParaRPr lang="en-US"/>
          </a:p>
        </p:txBody>
      </p:sp>
    </p:spTree>
    <p:extLst>
      <p:ext uri="{BB962C8B-B14F-4D97-AF65-F5344CB8AC3E}">
        <p14:creationId xmlns:p14="http://schemas.microsoft.com/office/powerpoint/2010/main" val="2534765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910A0A-9540-4D79-B21B-C384A079AB75}" type="slidenum">
              <a:rPr lang="en-US" smtClean="0"/>
              <a:t>37</a:t>
            </a:fld>
            <a:endParaRPr lang="en-US"/>
          </a:p>
        </p:txBody>
      </p:sp>
    </p:spTree>
    <p:extLst>
      <p:ext uri="{BB962C8B-B14F-4D97-AF65-F5344CB8AC3E}">
        <p14:creationId xmlns:p14="http://schemas.microsoft.com/office/powerpoint/2010/main" val="8227809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Similarities</a:t>
            </a:r>
          </a:p>
          <a:p>
            <a:pPr marL="171450" indent="-171450">
              <a:buFont typeface="Arial" panose="020B0604020202020204" pitchFamily="34" charset="0"/>
              <a:buChar char="•"/>
            </a:pPr>
            <a:r>
              <a:rPr lang="en-US"/>
              <a:t>Tests should be short and test one aspect of the app at a time.</a:t>
            </a:r>
          </a:p>
          <a:p>
            <a:pPr marL="171450" indent="-171450">
              <a:buFont typeface="Arial" panose="020B0604020202020204" pitchFamily="34" charset="0"/>
              <a:buChar char="•"/>
            </a:pPr>
            <a:r>
              <a:rPr lang="en-US"/>
              <a:t>Ideally you only</a:t>
            </a:r>
            <a:r>
              <a:rPr lang="en-US" baseline="0"/>
              <a:t> have one assertion per test, which </a:t>
            </a:r>
            <a:r>
              <a:rPr lang="en-US"/>
              <a:t>prevents an assertion from "hiding" behind a previous, failing, assertion (resulting in the assertion not being tested).</a:t>
            </a:r>
          </a:p>
          <a:p>
            <a:pPr marL="171450" indent="-171450">
              <a:buFont typeface="Arial" panose="020B0604020202020204" pitchFamily="34" charset="0"/>
              <a:buChar char="•"/>
            </a:pPr>
            <a:endParaRPr lang="en-US"/>
          </a:p>
          <a:p>
            <a:r>
              <a:rPr lang="en-US" b="1" u="sng"/>
              <a:t>Differences</a:t>
            </a:r>
          </a:p>
          <a:p>
            <a:pPr marL="171450" indent="-171450">
              <a:buFont typeface="Arial" panose="020B0604020202020204" pitchFamily="34" charset="0"/>
              <a:buChar char="•"/>
            </a:pPr>
            <a:r>
              <a:rPr lang="en-US"/>
              <a:t>UI</a:t>
            </a:r>
            <a:r>
              <a:rPr lang="en-US" baseline="0"/>
              <a:t> t</a:t>
            </a:r>
            <a:r>
              <a:rPr lang="en-US"/>
              <a:t>esting is acceptance or behavior-driven testing. This inherently means we're testing all of the integrations of systems, whereas unit testing tests a single, isolated system (a specific subsystem)</a:t>
            </a:r>
            <a:r>
              <a:rPr lang="en-US" baseline="0"/>
              <a:t> </a:t>
            </a:r>
            <a:r>
              <a:rPr lang="en-US"/>
              <a:t>without considering any outside involvement.</a:t>
            </a:r>
          </a:p>
          <a:p>
            <a:pPr marL="171450" indent="-171450">
              <a:buFont typeface="Arial" panose="020B0604020202020204" pitchFamily="34" charset="0"/>
              <a:buChar char="•"/>
            </a:pPr>
            <a:r>
              <a:rPr lang="en-US"/>
              <a:t>Can't mock systems the same way as unit tests. With UI testing, we’re dealing with compiled binaries, so this makes mocking systems, like example web services, a bit more difficult but not impossible. This can be done using custom</a:t>
            </a:r>
            <a:r>
              <a:rPr lang="en-US" baseline="0"/>
              <a:t> build</a:t>
            </a:r>
            <a:r>
              <a:rPr lang="en-US"/>
              <a:t> configurations that conditionally set mocked web services and conditional compilations of binaries.</a:t>
            </a:r>
          </a:p>
          <a:p>
            <a:pPr marL="171450" indent="-171450">
              <a:buFont typeface="Arial" panose="020B0604020202020204" pitchFamily="34" charset="0"/>
              <a:buChar char="•"/>
            </a:pPr>
            <a:r>
              <a:rPr lang="en-US"/>
              <a:t>The system under test (SUT) is a behavior or feature of the application rather than an actual system of your application. (for example, the login/authentication or sign out feature)</a:t>
            </a:r>
          </a:p>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40</a:t>
            </a:fld>
            <a:endParaRPr lang="en-US"/>
          </a:p>
        </p:txBody>
      </p:sp>
    </p:spTree>
    <p:extLst>
      <p:ext uri="{BB962C8B-B14F-4D97-AF65-F5344CB8AC3E}">
        <p14:creationId xmlns:p14="http://schemas.microsoft.com/office/powerpoint/2010/main" val="2572464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Structure</a:t>
            </a:r>
            <a:r>
              <a:rPr lang="en-US" b="1" u="sng" baseline="0"/>
              <a:t> of </a:t>
            </a:r>
            <a:r>
              <a:rPr lang="en-US" b="1" u="sng" baseline="0" err="1"/>
              <a:t>UIElements</a:t>
            </a:r>
            <a:r>
              <a:rPr lang="en-US" b="1" u="sng" baseline="0"/>
              <a:t> in an App</a:t>
            </a:r>
            <a:endParaRPr lang="en-US"/>
          </a:p>
          <a:p>
            <a:pPr marL="171450" indent="-171450">
              <a:buFont typeface="Arial" charset="0"/>
              <a:buChar char="•"/>
            </a:pPr>
            <a:r>
              <a:rPr lang="en-US" baseline="0"/>
              <a:t>It’s arranged like a hierarchy</a:t>
            </a:r>
          </a:p>
          <a:p>
            <a:pPr marL="171450" indent="-171450">
              <a:buFont typeface="Arial" charset="0"/>
              <a:buChar char="•"/>
            </a:pPr>
            <a:r>
              <a:rPr lang="en-US" baseline="0"/>
              <a:t>The UI is made up of different layers, each layer holds different elements</a:t>
            </a:r>
          </a:p>
          <a:p>
            <a:pPr marL="171450" indent="-171450">
              <a:buFont typeface="Arial" charset="0"/>
              <a:buChar char="•"/>
            </a:pPr>
            <a:r>
              <a:rPr lang="en-US" baseline="0"/>
              <a:t>This creates a tree-like structure that you have to navigate up or down levels to reach specific elements</a:t>
            </a:r>
          </a:p>
          <a:p>
            <a:pPr marL="171450" indent="-171450">
              <a:buFont typeface="Arial" charset="0"/>
              <a:buChar char="•"/>
            </a:pPr>
            <a:endParaRPr lang="en-US" baseline="0"/>
          </a:p>
        </p:txBody>
      </p:sp>
      <p:sp>
        <p:nvSpPr>
          <p:cNvPr id="4" name="Slide Number Placeholder 3"/>
          <p:cNvSpPr>
            <a:spLocks noGrp="1"/>
          </p:cNvSpPr>
          <p:nvPr>
            <p:ph type="sldNum" sz="quarter" idx="10"/>
          </p:nvPr>
        </p:nvSpPr>
        <p:spPr/>
        <p:txBody>
          <a:bodyPr/>
          <a:lstStyle/>
          <a:p>
            <a:fld id="{9D910A0A-9540-4D79-B21B-C384A079AB75}" type="slidenum">
              <a:rPr lang="en-US" smtClean="0"/>
              <a:t>41</a:t>
            </a:fld>
            <a:endParaRPr lang="en-US"/>
          </a:p>
        </p:txBody>
      </p:sp>
    </p:spTree>
    <p:extLst>
      <p:ext uri="{BB962C8B-B14F-4D97-AF65-F5344CB8AC3E}">
        <p14:creationId xmlns:p14="http://schemas.microsoft.com/office/powerpoint/2010/main" val="10446785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How UITest works</a:t>
            </a:r>
            <a:r>
              <a:rPr lang="en-US" b="1" u="sng" baseline="0"/>
              <a:t>:</a:t>
            </a:r>
            <a:br>
              <a:rPr lang="en-US" b="1" u="sng" baseline="0"/>
            </a:br>
            <a:br>
              <a:rPr lang="en-US" baseline="0"/>
            </a:br>
            <a:r>
              <a:rPr lang="en-US" b="1" u="sng" baseline="0"/>
              <a:t>Android:</a:t>
            </a:r>
            <a:endParaRPr lang="en-US" b="0" u="none" baseline="0"/>
          </a:p>
          <a:p>
            <a:pPr marL="171450" indent="-171450">
              <a:buFont typeface="Arial" charset="0"/>
              <a:buChar char="•"/>
            </a:pPr>
            <a:r>
              <a:rPr lang="en-US" baseline="0"/>
              <a:t>The Test Suite is </a:t>
            </a:r>
            <a:r>
              <a:rPr lang="en-US" sz="1200" b="0" i="0" kern="1200">
                <a:solidFill>
                  <a:schemeClr val="tx1"/>
                </a:solidFill>
                <a:effectLst/>
                <a:latin typeface="+mn-lt"/>
                <a:ea typeface="+mn-ea"/>
                <a:cs typeface="+mn-cs"/>
              </a:rPr>
              <a:t>written in C# and executed</a:t>
            </a:r>
            <a:r>
              <a:rPr lang="en-US" sz="1200" b="0" i="0" kern="1200" baseline="0">
                <a:solidFill>
                  <a:schemeClr val="tx1"/>
                </a:solidFill>
                <a:effectLst/>
                <a:latin typeface="+mn-lt"/>
                <a:ea typeface="+mn-ea"/>
                <a:cs typeface="+mn-cs"/>
              </a:rPr>
              <a:t> using </a:t>
            </a:r>
            <a:r>
              <a:rPr lang="en-US" sz="1200" b="0" i="0" kern="1200">
                <a:solidFill>
                  <a:schemeClr val="tx1"/>
                </a:solidFill>
                <a:effectLst/>
                <a:latin typeface="+mn-lt"/>
                <a:ea typeface="+mn-ea"/>
                <a:cs typeface="+mn-cs"/>
              </a:rPr>
              <a:t>the popular NUnit testing library. </a:t>
            </a:r>
            <a:endParaRPr lang="en-US" baseline="0"/>
          </a:p>
          <a:p>
            <a:pPr marL="171450" indent="-171450">
              <a:buFont typeface="Arial" charset="0"/>
              <a:buChar char="•"/>
            </a:pPr>
            <a:r>
              <a:rPr lang="en-US" sz="1200" b="0" i="0" kern="1200">
                <a:solidFill>
                  <a:schemeClr val="tx1"/>
                </a:solidFill>
                <a:effectLst/>
                <a:latin typeface="+mn-lt"/>
                <a:ea typeface="+mn-ea"/>
                <a:cs typeface="+mn-cs"/>
              </a:rPr>
              <a:t>Xamarin.UITest is the </a:t>
            </a:r>
            <a:r>
              <a:rPr lang="en-US" sz="1200" b="0" i="1" kern="1200">
                <a:solidFill>
                  <a:schemeClr val="tx1"/>
                </a:solidFill>
                <a:effectLst/>
                <a:latin typeface="+mn-lt"/>
                <a:ea typeface="+mn-ea"/>
                <a:cs typeface="+mn-cs"/>
              </a:rPr>
              <a:t>Automation Library</a:t>
            </a:r>
            <a:r>
              <a:rPr lang="en-US" sz="1200" b="0" i="0" kern="1200">
                <a:solidFill>
                  <a:schemeClr val="tx1"/>
                </a:solidFill>
                <a:effectLst/>
                <a:latin typeface="+mn-lt"/>
                <a:ea typeface="+mn-ea"/>
                <a:cs typeface="+mn-cs"/>
              </a:rPr>
              <a:t> that allows the NUnit tests to execute on Android and iOS devices. </a:t>
            </a:r>
            <a:endParaRPr lang="en-US" baseline="0"/>
          </a:p>
          <a:p>
            <a:pPr marL="171450" indent="-171450">
              <a:buFont typeface="Arial" charset="0"/>
              <a:buChar char="•"/>
            </a:pPr>
            <a:r>
              <a:rPr lang="en-US" sz="1200" b="0" i="0" kern="1200">
                <a:solidFill>
                  <a:schemeClr val="tx1"/>
                </a:solidFill>
                <a:effectLst/>
                <a:latin typeface="+mn-lt"/>
                <a:ea typeface="+mn-ea"/>
                <a:cs typeface="+mn-cs"/>
              </a:rPr>
              <a:t>The </a:t>
            </a:r>
            <a:r>
              <a:rPr lang="en-US" sz="1200" b="0" i="1" kern="1200">
                <a:solidFill>
                  <a:schemeClr val="tx1"/>
                </a:solidFill>
                <a:effectLst/>
                <a:latin typeface="+mn-lt"/>
                <a:ea typeface="+mn-ea"/>
                <a:cs typeface="+mn-cs"/>
              </a:rPr>
              <a:t>Test Server (Xamarin</a:t>
            </a:r>
            <a:r>
              <a:rPr lang="en-US" sz="1200" b="0" i="1" kern="1200" baseline="0">
                <a:solidFill>
                  <a:schemeClr val="tx1"/>
                </a:solidFill>
                <a:effectLst/>
                <a:latin typeface="+mn-lt"/>
                <a:ea typeface="+mn-ea"/>
                <a:cs typeface="+mn-cs"/>
              </a:rPr>
              <a:t> Test Cloud Agent)</a:t>
            </a:r>
            <a:r>
              <a:rPr lang="en-US" sz="1200" b="0" i="0" kern="1200">
                <a:solidFill>
                  <a:schemeClr val="tx1"/>
                </a:solidFill>
                <a:effectLst/>
                <a:latin typeface="+mn-lt"/>
                <a:ea typeface="+mn-ea"/>
                <a:cs typeface="+mn-cs"/>
              </a:rPr>
              <a:t> is a middle</a:t>
            </a:r>
            <a:r>
              <a:rPr lang="en-US" sz="1200" b="0" i="0" kern="1200" baseline="0">
                <a:solidFill>
                  <a:schemeClr val="tx1"/>
                </a:solidFill>
                <a:effectLst/>
                <a:latin typeface="+mn-lt"/>
                <a:ea typeface="+mn-ea"/>
                <a:cs typeface="+mn-cs"/>
              </a:rPr>
              <a:t> </a:t>
            </a:r>
            <a:r>
              <a:rPr lang="en-US" sz="1200" b="0" i="0" kern="1200">
                <a:solidFill>
                  <a:schemeClr val="tx1"/>
                </a:solidFill>
                <a:effectLst/>
                <a:latin typeface="+mn-lt"/>
                <a:ea typeface="+mn-ea"/>
                <a:cs typeface="+mn-cs"/>
              </a:rPr>
              <a:t>man that will take queries (and in some cases, actions) from the tests and perform them on the application being tested. </a:t>
            </a:r>
          </a:p>
          <a:p>
            <a:pPr marL="171450" indent="-171450">
              <a:buFont typeface="Arial" charset="0"/>
              <a:buChar char="•"/>
            </a:pPr>
            <a:r>
              <a:rPr lang="en-US" sz="1200" b="0" i="0" kern="1200">
                <a:solidFill>
                  <a:schemeClr val="tx1"/>
                </a:solidFill>
                <a:effectLst/>
                <a:latin typeface="+mn-lt"/>
                <a:ea typeface="+mn-ea"/>
                <a:cs typeface="+mn-cs"/>
              </a:rPr>
              <a:t>In Android, the </a:t>
            </a:r>
            <a:r>
              <a:rPr lang="en-US" sz="1200" b="0" i="1" kern="1200">
                <a:solidFill>
                  <a:schemeClr val="tx1"/>
                </a:solidFill>
                <a:effectLst/>
                <a:latin typeface="+mn-lt"/>
                <a:ea typeface="+mn-ea"/>
                <a:cs typeface="+mn-cs"/>
              </a:rPr>
              <a:t>Test</a:t>
            </a:r>
            <a:r>
              <a:rPr lang="en-US" sz="1200" b="0" i="1" kern="1200" baseline="0">
                <a:solidFill>
                  <a:schemeClr val="tx1"/>
                </a:solidFill>
                <a:effectLst/>
                <a:latin typeface="+mn-lt"/>
                <a:ea typeface="+mn-ea"/>
                <a:cs typeface="+mn-cs"/>
              </a:rPr>
              <a:t> Server</a:t>
            </a:r>
            <a:r>
              <a:rPr lang="en-US" sz="1200" b="0" i="0" kern="1200" baseline="0">
                <a:solidFill>
                  <a:schemeClr val="tx1"/>
                </a:solidFill>
                <a:effectLst/>
                <a:latin typeface="+mn-lt"/>
                <a:ea typeface="+mn-ea"/>
                <a:cs typeface="+mn-cs"/>
              </a:rPr>
              <a:t> </a:t>
            </a:r>
            <a:r>
              <a:rPr lang="en-US" sz="1200" b="0" i="0" kern="1200">
                <a:solidFill>
                  <a:schemeClr val="tx1"/>
                </a:solidFill>
                <a:effectLst/>
                <a:latin typeface="+mn-lt"/>
                <a:ea typeface="+mn-ea"/>
                <a:cs typeface="+mn-cs"/>
              </a:rPr>
              <a:t>is responsible for using the Android automation APIs to control the user interface and to locate views so that a test can interact with them. It is bundled into a separate APK and runs as a separate application, which has permission to automate the application under test. </a:t>
            </a:r>
          </a:p>
          <a:p>
            <a:pPr marL="171450" indent="-171450">
              <a:buFont typeface="Arial" charset="0"/>
              <a:buChar char="•"/>
            </a:pPr>
            <a:r>
              <a:rPr lang="en-US" sz="1200" b="0" i="0" kern="1200">
                <a:solidFill>
                  <a:schemeClr val="tx1"/>
                </a:solidFill>
                <a:effectLst/>
                <a:latin typeface="+mn-lt"/>
                <a:ea typeface="+mn-ea"/>
                <a:cs typeface="+mn-cs"/>
              </a:rPr>
              <a:t>The</a:t>
            </a:r>
            <a:r>
              <a:rPr lang="en-US" sz="1200" b="0" i="0" kern="1200" baseline="0">
                <a:solidFill>
                  <a:schemeClr val="tx1"/>
                </a:solidFill>
                <a:effectLst/>
                <a:latin typeface="+mn-lt"/>
                <a:ea typeface="+mn-ea"/>
                <a:cs typeface="+mn-cs"/>
              </a:rPr>
              <a:t> </a:t>
            </a:r>
            <a:r>
              <a:rPr lang="en-US" sz="1200" b="0" i="1" kern="1200" baseline="0">
                <a:solidFill>
                  <a:schemeClr val="tx1"/>
                </a:solidFill>
                <a:effectLst/>
                <a:latin typeface="+mn-lt"/>
                <a:ea typeface="+mn-ea"/>
                <a:cs typeface="+mn-cs"/>
              </a:rPr>
              <a:t>Test Server </a:t>
            </a:r>
            <a:r>
              <a:rPr lang="en-US" sz="1200" b="0" i="0" kern="1200">
                <a:solidFill>
                  <a:schemeClr val="tx1"/>
                </a:solidFill>
                <a:effectLst/>
                <a:latin typeface="+mn-lt"/>
                <a:ea typeface="+mn-ea"/>
                <a:cs typeface="+mn-cs"/>
              </a:rPr>
              <a:t>is a lightweight HTTP server that interacts with tests via JSON over HTTP. </a:t>
            </a:r>
          </a:p>
        </p:txBody>
      </p:sp>
      <p:sp>
        <p:nvSpPr>
          <p:cNvPr id="4" name="Slide Number Placeholder 3"/>
          <p:cNvSpPr>
            <a:spLocks noGrp="1"/>
          </p:cNvSpPr>
          <p:nvPr>
            <p:ph type="sldNum" sz="quarter" idx="10"/>
          </p:nvPr>
        </p:nvSpPr>
        <p:spPr/>
        <p:txBody>
          <a:bodyPr/>
          <a:lstStyle/>
          <a:p>
            <a:fld id="{9D910A0A-9540-4D79-B21B-C384A079AB75}" type="slidenum">
              <a:rPr lang="en-US" smtClean="0"/>
              <a:t>42</a:t>
            </a:fld>
            <a:endParaRPr lang="en-US"/>
          </a:p>
        </p:txBody>
      </p:sp>
    </p:spTree>
    <p:extLst>
      <p:ext uri="{BB962C8B-B14F-4D97-AF65-F5344CB8AC3E}">
        <p14:creationId xmlns:p14="http://schemas.microsoft.com/office/powerpoint/2010/main" val="20875170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How UITest Works:</a:t>
            </a:r>
          </a:p>
          <a:p>
            <a:endParaRPr lang="en-US"/>
          </a:p>
          <a:p>
            <a:r>
              <a:rPr lang="en-US" b="1" u="sng"/>
              <a:t>iOS:</a:t>
            </a:r>
          </a:p>
          <a:p>
            <a:pPr marL="171450" indent="-171450">
              <a:buFont typeface="Arial" charset="0"/>
              <a:buChar char="•"/>
            </a:pPr>
            <a:r>
              <a:rPr lang="en-US" b="0"/>
              <a:t>The</a:t>
            </a:r>
            <a:r>
              <a:rPr lang="en-US" b="0" baseline="0"/>
              <a:t> </a:t>
            </a:r>
            <a:r>
              <a:rPr lang="en-US" b="0" i="1" baseline="0"/>
              <a:t>Test Server (Xamarin Test Cloud Agent) </a:t>
            </a:r>
            <a:r>
              <a:rPr lang="en-US" b="0" i="0" baseline="0"/>
              <a:t>works slightly different in iOS</a:t>
            </a:r>
          </a:p>
          <a:p>
            <a:pPr marL="171450" indent="-171450">
              <a:buFont typeface="Arial" charset="0"/>
              <a:buChar char="•"/>
            </a:pPr>
            <a:r>
              <a:rPr lang="en-US" sz="1200" b="0" i="0" kern="1200">
                <a:solidFill>
                  <a:schemeClr val="tx1"/>
                </a:solidFill>
                <a:effectLst/>
                <a:latin typeface="+mn-lt"/>
                <a:ea typeface="+mn-ea"/>
                <a:cs typeface="+mn-cs"/>
              </a:rPr>
              <a:t>The</a:t>
            </a:r>
            <a:r>
              <a:rPr lang="en-US" sz="1200" b="0" i="0" kern="1200" baseline="0">
                <a:solidFill>
                  <a:schemeClr val="tx1"/>
                </a:solidFill>
                <a:effectLst/>
                <a:latin typeface="+mn-lt"/>
                <a:ea typeface="+mn-ea"/>
                <a:cs typeface="+mn-cs"/>
              </a:rPr>
              <a:t> </a:t>
            </a:r>
            <a:r>
              <a:rPr lang="en-US" sz="1200" b="0" i="1" kern="1200" baseline="0">
                <a:solidFill>
                  <a:schemeClr val="tx1"/>
                </a:solidFill>
                <a:effectLst/>
                <a:latin typeface="+mn-lt"/>
                <a:ea typeface="+mn-ea"/>
                <a:cs typeface="+mn-cs"/>
              </a:rPr>
              <a:t>Test Server </a:t>
            </a:r>
            <a:r>
              <a:rPr lang="en-US" sz="1200" b="0" i="0" kern="1200" baseline="0">
                <a:solidFill>
                  <a:schemeClr val="tx1"/>
                </a:solidFill>
                <a:effectLst/>
                <a:latin typeface="+mn-lt"/>
                <a:ea typeface="+mn-ea"/>
                <a:cs typeface="+mn-cs"/>
              </a:rPr>
              <a:t>sits inside the app and acts as the middle man providing information about the current</a:t>
            </a:r>
            <a:r>
              <a:rPr lang="en-US" sz="1200" b="0" i="0" kern="1200">
                <a:solidFill>
                  <a:schemeClr val="tx1"/>
                </a:solidFill>
                <a:effectLst/>
                <a:latin typeface="+mn-lt"/>
                <a:ea typeface="+mn-ea"/>
                <a:cs typeface="+mn-cs"/>
              </a:rPr>
              <a:t> active window and the</a:t>
            </a:r>
            <a:r>
              <a:rPr lang="en-US" sz="1200" b="0" i="0" kern="1200" baseline="0">
                <a:solidFill>
                  <a:schemeClr val="tx1"/>
                </a:solidFill>
                <a:effectLst/>
                <a:latin typeface="+mn-lt"/>
                <a:ea typeface="+mn-ea"/>
                <a:cs typeface="+mn-cs"/>
              </a:rPr>
              <a:t> </a:t>
            </a:r>
            <a:r>
              <a:rPr lang="en-US" sz="1200" b="0" i="0" kern="1200">
                <a:solidFill>
                  <a:schemeClr val="tx1"/>
                </a:solidFill>
                <a:effectLst/>
                <a:latin typeface="+mn-lt"/>
                <a:ea typeface="+mn-ea"/>
                <a:cs typeface="+mn-cs"/>
              </a:rPr>
              <a:t>views</a:t>
            </a:r>
          </a:p>
          <a:p>
            <a:pPr marL="171450" indent="-171450">
              <a:buFont typeface="Arial" charset="0"/>
              <a:buChar char="•"/>
            </a:pPr>
            <a:r>
              <a:rPr lang="en-US" sz="1200" b="0" i="0" kern="1200">
                <a:solidFill>
                  <a:schemeClr val="tx1"/>
                </a:solidFill>
                <a:effectLst/>
                <a:latin typeface="+mn-lt"/>
                <a:ea typeface="+mn-ea"/>
                <a:cs typeface="+mn-cs"/>
              </a:rPr>
              <a:t>The</a:t>
            </a:r>
            <a:r>
              <a:rPr lang="en-US" sz="1200" b="0" i="0" kern="1200" baseline="0">
                <a:solidFill>
                  <a:schemeClr val="tx1"/>
                </a:solidFill>
                <a:effectLst/>
                <a:latin typeface="+mn-lt"/>
                <a:ea typeface="+mn-ea"/>
                <a:cs typeface="+mn-cs"/>
              </a:rPr>
              <a:t> test script uses the information from the </a:t>
            </a:r>
            <a:r>
              <a:rPr lang="en-US" sz="1200" b="0" i="1" kern="1200" baseline="0">
                <a:solidFill>
                  <a:schemeClr val="tx1"/>
                </a:solidFill>
                <a:effectLst/>
                <a:latin typeface="+mn-lt"/>
                <a:ea typeface="+mn-ea"/>
                <a:cs typeface="+mn-cs"/>
              </a:rPr>
              <a:t>Test Server </a:t>
            </a:r>
            <a:r>
              <a:rPr lang="en-US" sz="1200" b="0" i="0" kern="1200">
                <a:solidFill>
                  <a:schemeClr val="tx1"/>
                </a:solidFill>
                <a:effectLst/>
                <a:latin typeface="+mn-lt"/>
                <a:ea typeface="+mn-ea"/>
                <a:cs typeface="+mn-cs"/>
              </a:rPr>
              <a:t>and automates the iOS application with the help of another component called the </a:t>
            </a:r>
            <a:r>
              <a:rPr lang="en-US" sz="1200" b="0" i="1" kern="1200" err="1">
                <a:solidFill>
                  <a:schemeClr val="tx1"/>
                </a:solidFill>
                <a:effectLst/>
                <a:latin typeface="+mn-lt"/>
                <a:ea typeface="+mn-ea"/>
                <a:cs typeface="+mn-cs"/>
              </a:rPr>
              <a:t>DeviceAgent</a:t>
            </a:r>
            <a:r>
              <a:rPr lang="en-US" sz="1200" b="0" i="0" kern="1200">
                <a:solidFill>
                  <a:schemeClr val="tx1"/>
                </a:solidFill>
                <a:effectLst/>
                <a:latin typeface="+mn-lt"/>
                <a:ea typeface="+mn-ea"/>
                <a:cs typeface="+mn-cs"/>
              </a:rPr>
              <a:t>. </a:t>
            </a:r>
          </a:p>
          <a:p>
            <a:pPr marL="171450" indent="-171450">
              <a:buFont typeface="Arial" charset="0"/>
              <a:buChar char="•"/>
            </a:pPr>
            <a:r>
              <a:rPr lang="en-US" sz="1200" b="0" i="0" kern="1200">
                <a:solidFill>
                  <a:schemeClr val="tx1"/>
                </a:solidFill>
                <a:effectLst/>
                <a:latin typeface="+mn-lt"/>
                <a:ea typeface="+mn-ea"/>
                <a:cs typeface="+mn-cs"/>
              </a:rPr>
              <a:t>The </a:t>
            </a:r>
            <a:r>
              <a:rPr lang="en-US" sz="1200" b="0" i="0" kern="1200" err="1">
                <a:solidFill>
                  <a:schemeClr val="tx1"/>
                </a:solidFill>
                <a:effectLst/>
                <a:latin typeface="+mn-lt"/>
                <a:ea typeface="+mn-ea"/>
                <a:cs typeface="+mn-cs"/>
              </a:rPr>
              <a:t>DeviceAgent</a:t>
            </a:r>
            <a:r>
              <a:rPr lang="en-US" sz="1200" b="0" i="0" kern="1200">
                <a:solidFill>
                  <a:schemeClr val="tx1"/>
                </a:solidFill>
                <a:effectLst/>
                <a:latin typeface="+mn-lt"/>
                <a:ea typeface="+mn-ea"/>
                <a:cs typeface="+mn-cs"/>
              </a:rPr>
              <a:t> simulates the gestures and actions for the test using the automation APIs provided with Xcode.</a:t>
            </a:r>
          </a:p>
          <a:p>
            <a:pPr marL="171450" indent="-171450">
              <a:buFont typeface="Arial" charset="0"/>
              <a:buChar char="•"/>
            </a:pPr>
            <a:endParaRPr lang="en-US" b="0"/>
          </a:p>
        </p:txBody>
      </p:sp>
      <p:sp>
        <p:nvSpPr>
          <p:cNvPr id="4" name="Slide Number Placeholder 3"/>
          <p:cNvSpPr>
            <a:spLocks noGrp="1"/>
          </p:cNvSpPr>
          <p:nvPr>
            <p:ph type="sldNum" sz="quarter" idx="10"/>
          </p:nvPr>
        </p:nvSpPr>
        <p:spPr/>
        <p:txBody>
          <a:bodyPr/>
          <a:lstStyle/>
          <a:p>
            <a:fld id="{9D910A0A-9540-4D79-B21B-C384A079AB75}" type="slidenum">
              <a:rPr lang="en-US" smtClean="0"/>
              <a:t>43</a:t>
            </a:fld>
            <a:endParaRPr lang="en-US"/>
          </a:p>
        </p:txBody>
      </p:sp>
    </p:spTree>
    <p:extLst>
      <p:ext uri="{BB962C8B-B14F-4D97-AF65-F5344CB8AC3E}">
        <p14:creationId xmlns:p14="http://schemas.microsoft.com/office/powerpoint/2010/main" val="3751520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A simple test</a:t>
            </a:r>
            <a:r>
              <a:rPr lang="en-US" b="0" baseline="0"/>
              <a:t> that uses </a:t>
            </a:r>
            <a:r>
              <a:rPr lang="en-US" b="0" baseline="0" err="1"/>
              <a:t>NUnit</a:t>
            </a:r>
            <a:r>
              <a:rPr lang="en-US" b="0" baseline="0"/>
              <a:t> as the test runner</a:t>
            </a:r>
          </a:p>
          <a:p>
            <a:endParaRPr lang="en-US" b="0" baseline="0"/>
          </a:p>
          <a:p>
            <a:pPr marL="0" indent="0">
              <a:buFont typeface="Arial" charset="0"/>
              <a:buNone/>
            </a:pPr>
            <a:r>
              <a:rPr lang="en-US" b="1" u="sng" err="1"/>
              <a:t>NUnit</a:t>
            </a:r>
            <a:r>
              <a:rPr lang="en-US" b="1" u="sng" baseline="0"/>
              <a:t> attributes</a:t>
            </a:r>
          </a:p>
          <a:p>
            <a:pPr marL="171450" lvl="0" indent="-171450">
              <a:buFont typeface="Arial" charset="0"/>
              <a:buChar char="•"/>
            </a:pPr>
            <a:r>
              <a:rPr lang="en-US" b="1" baseline="0" err="1"/>
              <a:t>TestFixture</a:t>
            </a:r>
            <a:r>
              <a:rPr lang="en-US" b="0" baseline="0"/>
              <a:t>: defines a group of tests and is added to the class that contains test methods</a:t>
            </a:r>
          </a:p>
          <a:p>
            <a:pPr marL="171450" lvl="0" indent="-171450">
              <a:buFont typeface="Arial" charset="0"/>
              <a:buChar char="•"/>
            </a:pPr>
            <a:r>
              <a:rPr lang="en-US" b="1" baseline="0" err="1"/>
              <a:t>SetUp</a:t>
            </a:r>
            <a:r>
              <a:rPr lang="en-US" b="0" baseline="0"/>
              <a:t>: is added to a method that you want to run before each test method to prepare the app. This is where you launch the app and initialize any variables that you will need in your tests.</a:t>
            </a:r>
          </a:p>
          <a:p>
            <a:pPr marL="171450" lvl="0" indent="-171450">
              <a:buFont typeface="Arial" charset="0"/>
              <a:buChar char="•"/>
            </a:pPr>
            <a:r>
              <a:rPr lang="en-US" b="1"/>
              <a:t>Test</a:t>
            </a:r>
            <a:r>
              <a:rPr lang="en-US" b="0"/>
              <a:t>: defines a test</a:t>
            </a:r>
            <a:r>
              <a:rPr lang="en-US" b="0" baseline="0"/>
              <a:t> method. This is where you write the code specific to a certain test that you want to write. The name of this method will show up in the test runner and test reports.</a:t>
            </a:r>
          </a:p>
        </p:txBody>
      </p:sp>
      <p:sp>
        <p:nvSpPr>
          <p:cNvPr id="4" name="Slide Number Placeholder 3"/>
          <p:cNvSpPr>
            <a:spLocks noGrp="1"/>
          </p:cNvSpPr>
          <p:nvPr>
            <p:ph type="sldNum" sz="quarter" idx="10"/>
          </p:nvPr>
        </p:nvSpPr>
        <p:spPr/>
        <p:txBody>
          <a:bodyPr/>
          <a:lstStyle/>
          <a:p>
            <a:fld id="{9D910A0A-9540-4D79-B21B-C384A079AB75}" type="slidenum">
              <a:rPr lang="en-US" smtClean="0"/>
              <a:t>44</a:t>
            </a:fld>
            <a:endParaRPr lang="en-US"/>
          </a:p>
        </p:txBody>
      </p:sp>
    </p:spTree>
    <p:extLst>
      <p:ext uri="{BB962C8B-B14F-4D97-AF65-F5344CB8AC3E}">
        <p14:creationId xmlns:p14="http://schemas.microsoft.com/office/powerpoint/2010/main" val="3742847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Examples of different</a:t>
            </a:r>
            <a:r>
              <a:rPr lang="en-US" baseline="0"/>
              <a:t> ways to locate an element on the screen by “filtering down” the list of all visible elements to just the one(s) you are interested in.</a:t>
            </a:r>
          </a:p>
        </p:txBody>
      </p:sp>
      <p:sp>
        <p:nvSpPr>
          <p:cNvPr id="4" name="Slide Number Placeholder 3"/>
          <p:cNvSpPr>
            <a:spLocks noGrp="1"/>
          </p:cNvSpPr>
          <p:nvPr>
            <p:ph type="sldNum" sz="quarter" idx="10"/>
          </p:nvPr>
        </p:nvSpPr>
        <p:spPr/>
        <p:txBody>
          <a:bodyPr/>
          <a:lstStyle/>
          <a:p>
            <a:fld id="{9D910A0A-9540-4D79-B21B-C384A079AB75}" type="slidenum">
              <a:rPr lang="en-US" smtClean="0"/>
              <a:t>45</a:t>
            </a:fld>
            <a:endParaRPr lang="en-US"/>
          </a:p>
        </p:txBody>
      </p:sp>
    </p:spTree>
    <p:extLst>
      <p:ext uri="{BB962C8B-B14F-4D97-AF65-F5344CB8AC3E}">
        <p14:creationId xmlns:p14="http://schemas.microsoft.com/office/powerpoint/2010/main" val="5229260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a:t>There</a:t>
            </a:r>
            <a:r>
              <a:rPr lang="en-US" baseline="0"/>
              <a:t> are many more methods as well</a:t>
            </a:r>
          </a:p>
          <a:p>
            <a:pPr marL="171450" indent="-171450">
              <a:buFont typeface="Arial" charset="0"/>
              <a:buChar char="•"/>
            </a:pPr>
            <a:r>
              <a:rPr lang="en-US" baseline="0"/>
              <a:t>Screenshot is important in the cloud</a:t>
            </a:r>
          </a:p>
          <a:p>
            <a:pPr marL="171450" indent="-171450">
              <a:buFont typeface="Arial" charset="0"/>
              <a:buChar char="•"/>
            </a:pPr>
            <a:r>
              <a:rPr lang="en-US" baseline="0"/>
              <a:t>REPL is important for writing your tests</a:t>
            </a:r>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46</a:t>
            </a:fld>
            <a:endParaRPr lang="en-US"/>
          </a:p>
        </p:txBody>
      </p:sp>
    </p:spTree>
    <p:extLst>
      <p:ext uri="{BB962C8B-B14F-4D97-AF65-F5344CB8AC3E}">
        <p14:creationId xmlns:p14="http://schemas.microsoft.com/office/powerpoint/2010/main" val="1999552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There is a lot of work involved in building</a:t>
            </a:r>
            <a:r>
              <a:rPr lang="en-US" sz="1200" baseline="0"/>
              <a:t> and deploying an app. We want to automate that as much as possible.</a:t>
            </a:r>
            <a:endParaRPr lang="en-US" sz="1200"/>
          </a:p>
          <a:p>
            <a:endParaRPr lang="en-US" sz="1200"/>
          </a:p>
          <a:p>
            <a:r>
              <a:rPr lang="en-US" sz="1200"/>
              <a:t>Types of variable to be accounted for based on the decisions taken</a:t>
            </a:r>
          </a:p>
          <a:p>
            <a:r>
              <a:rPr lang="en-US" sz="1200"/>
              <a:t>Sign in certificates of the various code bases and in the variety of stores (Enterprise)</a:t>
            </a:r>
          </a:p>
          <a:p>
            <a:r>
              <a:rPr lang="en-US" sz="1200"/>
              <a:t>If it is apple you need theirs</a:t>
            </a:r>
          </a:p>
          <a:p>
            <a:r>
              <a:rPr lang="en-US" sz="1200"/>
              <a:t>If you are doing windows you need one from</a:t>
            </a:r>
            <a:r>
              <a:rPr lang="en-US" sz="1200" baseline="0"/>
              <a:t> a third party.</a:t>
            </a:r>
            <a:endParaRPr lang="en-US" sz="1200"/>
          </a:p>
          <a:p>
            <a:r>
              <a:rPr lang="en-US" sz="1200"/>
              <a:t>Android you can do a self-generated certificate</a:t>
            </a:r>
          </a:p>
          <a:p>
            <a:endParaRPr lang="en-US" sz="1200"/>
          </a:p>
          <a:p>
            <a:r>
              <a:rPr lang="en-US" sz="1200"/>
              <a:t>If doing a Beta</a:t>
            </a:r>
          </a:p>
          <a:p>
            <a:r>
              <a:rPr lang="en-US" sz="1200"/>
              <a:t>Universal device identifiers for beta for all devices.</a:t>
            </a:r>
          </a:p>
          <a:p>
            <a:endParaRPr lang="en-US" sz="1200"/>
          </a:p>
          <a:p>
            <a:r>
              <a:rPr lang="en-US" sz="1200"/>
              <a:t>If in App stores</a:t>
            </a:r>
          </a:p>
          <a:p>
            <a:r>
              <a:rPr lang="en-US" sz="1200"/>
              <a:t>DRM license protection. </a:t>
            </a:r>
          </a:p>
          <a:p>
            <a:r>
              <a:rPr lang="en-US" sz="1200"/>
              <a:t>If Apple they care of it.</a:t>
            </a:r>
          </a:p>
          <a:p>
            <a:r>
              <a:rPr lang="en-US" sz="1200"/>
              <a:t>If you are doing Android you need to get theirs</a:t>
            </a:r>
          </a:p>
          <a:p>
            <a:r>
              <a:rPr lang="en-US" sz="1200"/>
              <a:t>If you are going into other app stores you need still different ones</a:t>
            </a:r>
          </a:p>
          <a:p>
            <a:r>
              <a:rPr lang="en-US" sz="1200"/>
              <a:t>They will be Different every time</a:t>
            </a:r>
          </a:p>
          <a:p>
            <a:r>
              <a:rPr lang="en-US" sz="1200"/>
              <a:t>Amazon lays their own license management on your app.</a:t>
            </a:r>
          </a:p>
          <a:p>
            <a:r>
              <a:rPr lang="en-US" sz="1200"/>
              <a:t>This goes on and on and it all must be accounted for.</a:t>
            </a:r>
          </a:p>
          <a:p>
            <a:r>
              <a:rPr lang="en-US"/>
              <a:t>In development—not everything will be done. But knowing what to ask about is crucial</a:t>
            </a:r>
          </a:p>
          <a:p>
            <a:endParaRPr lang="en-US" sz="1200"/>
          </a:p>
          <a:p>
            <a:endParaRPr lang="en-US" i="1"/>
          </a:p>
        </p:txBody>
      </p:sp>
      <p:sp>
        <p:nvSpPr>
          <p:cNvPr id="4" name="Slide Number Placeholder 3"/>
          <p:cNvSpPr>
            <a:spLocks noGrp="1"/>
          </p:cNvSpPr>
          <p:nvPr>
            <p:ph type="sldNum" sz="quarter" idx="10"/>
          </p:nvPr>
        </p:nvSpPr>
        <p:spPr/>
        <p:txBody>
          <a:bodyPr/>
          <a:lstStyle/>
          <a:p>
            <a:fld id="{ABBD7D81-D864-B349-9FB4-613ED1F9D755}" type="slidenum">
              <a:rPr lang="en-US" smtClean="0"/>
              <a:t>4</a:t>
            </a:fld>
            <a:endParaRPr lang="en-US"/>
          </a:p>
        </p:txBody>
      </p:sp>
    </p:spTree>
    <p:extLst>
      <p:ext uri="{BB962C8B-B14F-4D97-AF65-F5344CB8AC3E}">
        <p14:creationId xmlns:p14="http://schemas.microsoft.com/office/powerpoint/2010/main" val="12530669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indent="0">
              <a:buFont typeface="Arial" charset="0"/>
              <a:buNone/>
            </a:pPr>
            <a:r>
              <a:rPr lang="en-US"/>
              <a:t>Add </a:t>
            </a:r>
            <a:r>
              <a:rPr lang="en-US" err="1"/>
              <a:t>app.Repl</a:t>
            </a:r>
            <a:r>
              <a:rPr lang="en-US"/>
              <a:t>()</a:t>
            </a:r>
            <a:r>
              <a:rPr lang="en-US" baseline="0"/>
              <a:t> in one of the tests and show them how to launch the REPL</a:t>
            </a:r>
          </a:p>
          <a:p>
            <a:pPr marL="0" indent="0">
              <a:buFont typeface="Arial" charset="0"/>
              <a:buNone/>
            </a:pPr>
            <a:r>
              <a:rPr lang="en-US" baseline="0"/>
              <a:t>Demo :</a:t>
            </a:r>
          </a:p>
          <a:p>
            <a:pPr marL="171450" lvl="0" indent="-171450">
              <a:buFont typeface="Arial" charset="0"/>
              <a:buChar char="•"/>
            </a:pPr>
            <a:r>
              <a:rPr lang="en-US" baseline="0"/>
              <a:t>Tree Command</a:t>
            </a:r>
          </a:p>
          <a:p>
            <a:pPr marL="171450" lvl="0" indent="-171450">
              <a:buFont typeface="Arial" charset="0"/>
              <a:buChar char="•"/>
            </a:pPr>
            <a:r>
              <a:rPr lang="en-US" baseline="0" err="1"/>
              <a:t>app.Query</a:t>
            </a:r>
            <a:r>
              <a:rPr lang="en-US" baseline="0"/>
              <a:t>() </a:t>
            </a:r>
          </a:p>
          <a:p>
            <a:pPr marL="171450" lvl="0" indent="-171450">
              <a:buFont typeface="Arial" charset="0"/>
              <a:buChar char="•"/>
            </a:pPr>
            <a:r>
              <a:rPr lang="en-US" baseline="0"/>
              <a:t>The lambda statement </a:t>
            </a:r>
          </a:p>
          <a:p>
            <a:pPr marL="171450" lvl="0" indent="-171450">
              <a:buFont typeface="Arial" charset="0"/>
              <a:buChar char="•"/>
            </a:pPr>
            <a:r>
              <a:rPr lang="en-US" baseline="0"/>
              <a:t>The different Query options: </a:t>
            </a:r>
            <a:r>
              <a:rPr lang="en-US" b="1" baseline="0"/>
              <a:t>Class, ID, Text</a:t>
            </a:r>
          </a:p>
          <a:p>
            <a:pPr marL="171450" lvl="0" indent="-171450">
              <a:buFont typeface="Arial" charset="0"/>
              <a:buChar char="•"/>
            </a:pPr>
            <a:r>
              <a:rPr lang="en-US" b="0" baseline="0"/>
              <a:t>Example of how to compo</a:t>
            </a:r>
            <a:br>
              <a:rPr lang="en-US"/>
            </a:br>
            <a:br>
              <a:rPr lang="en-US"/>
            </a:br>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47</a:t>
            </a:fld>
            <a:endParaRPr lang="en-US"/>
          </a:p>
        </p:txBody>
      </p:sp>
    </p:spTree>
    <p:extLst>
      <p:ext uri="{BB962C8B-B14F-4D97-AF65-F5344CB8AC3E}">
        <p14:creationId xmlns:p14="http://schemas.microsoft.com/office/powerpoint/2010/main" val="16603341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a:t>Exercise,</a:t>
            </a:r>
            <a:r>
              <a:rPr lang="en-US" baseline="0"/>
              <a:t> repeat steps shown in the previous demo</a:t>
            </a:r>
          </a:p>
          <a:p>
            <a:pPr marL="228600" lvl="0" indent="-228600">
              <a:buFont typeface="+mj-lt"/>
              <a:buAutoNum type="arabicPeriod"/>
            </a:pPr>
            <a:r>
              <a:rPr lang="en-US" baseline="0"/>
              <a:t>Open REPL</a:t>
            </a:r>
          </a:p>
          <a:p>
            <a:pPr marL="228600" lvl="0" indent="-228600">
              <a:buFont typeface="+mj-lt"/>
              <a:buAutoNum type="arabicPeriod"/>
            </a:pPr>
            <a:r>
              <a:rPr lang="en-US" baseline="0"/>
              <a:t>Query for Get Weather button</a:t>
            </a:r>
          </a:p>
          <a:p>
            <a:pPr marL="228600" lvl="0" indent="-228600">
              <a:buFont typeface="+mj-lt"/>
              <a:buAutoNum type="arabicPeriod"/>
            </a:pPr>
            <a:r>
              <a:rPr lang="en-US" baseline="0"/>
              <a:t>Query for Text box</a:t>
            </a:r>
          </a:p>
          <a:p>
            <a:pPr marL="228600" lvl="0" indent="-228600">
              <a:buFont typeface="+mj-lt"/>
              <a:buAutoNum type="arabicPeriod"/>
            </a:pPr>
            <a:r>
              <a:rPr lang="en-US" baseline="0"/>
              <a:t>Enter text into the Location text box</a:t>
            </a:r>
          </a:p>
          <a:p>
            <a:pPr marL="228600" lvl="0" indent="-228600">
              <a:buFont typeface="+mj-lt"/>
              <a:buAutoNum type="arabicPeriod"/>
            </a:pPr>
            <a:r>
              <a:rPr lang="en-US" baseline="0"/>
              <a:t>Gesture Interact with the Button element</a:t>
            </a:r>
          </a:p>
          <a:p>
            <a:pPr marL="228600" lvl="0" indent="-228600">
              <a:buFont typeface="+mj-lt"/>
              <a:buAutoNum type="arabicPeriod"/>
            </a:pPr>
            <a:r>
              <a:rPr lang="en-US" baseline="0"/>
              <a:t>Copy steps</a:t>
            </a:r>
          </a:p>
          <a:p>
            <a:pPr marL="228600" lvl="0" indent="-228600">
              <a:buFont typeface="+mj-lt"/>
              <a:buAutoNum type="arabicPeriod"/>
            </a:pPr>
            <a:r>
              <a:rPr lang="en-US" baseline="0"/>
              <a:t>Paste into </a:t>
            </a:r>
            <a:r>
              <a:rPr lang="en-US" baseline="0" err="1"/>
              <a:t>Test.cs</a:t>
            </a:r>
            <a:r>
              <a:rPr lang="en-US" baseline="0"/>
              <a:t> file</a:t>
            </a:r>
          </a:p>
          <a:p>
            <a:pPr marL="228600" lvl="0" indent="-228600">
              <a:buFont typeface="+mj-lt"/>
              <a:buAutoNum type="arabicPeriod"/>
            </a:pPr>
            <a:r>
              <a:rPr lang="en-US" baseline="0"/>
              <a:t>Edit into Method called </a:t>
            </a:r>
            <a:r>
              <a:rPr lang="en-US" baseline="0" err="1"/>
              <a:t>WeatherLocationTest</a:t>
            </a:r>
            <a:r>
              <a:rPr lang="en-US" baseline="0"/>
              <a:t>()</a:t>
            </a:r>
          </a:p>
          <a:p>
            <a:pPr marL="228600" lvl="0" indent="-228600">
              <a:buFont typeface="+mj-lt"/>
              <a:buAutoNum type="arabicPeriod"/>
            </a:pPr>
            <a:r>
              <a:rPr lang="en-US" baseline="0"/>
              <a:t>RUN TEST!</a:t>
            </a:r>
          </a:p>
          <a:p>
            <a:pPr marL="628650" lvl="1" indent="-171450">
              <a:buFont typeface="Arial" charset="0"/>
              <a:buChar char="•"/>
            </a:pPr>
            <a:endParaRPr lang="en-US" baseline="0"/>
          </a:p>
          <a:p>
            <a:pPr marL="628650" lvl="1" indent="-171450">
              <a:buFont typeface="Arial" charset="0"/>
              <a:buChar char="•"/>
            </a:pPr>
            <a:endParaRPr lang="en-US" baseline="0"/>
          </a:p>
          <a:p>
            <a:pPr marL="628650" lvl="1" indent="-171450">
              <a:buFont typeface="Arial" charset="0"/>
              <a:buChar char="•"/>
            </a:pPr>
            <a:endParaRPr lang="en-US" baseline="0"/>
          </a:p>
        </p:txBody>
      </p:sp>
      <p:sp>
        <p:nvSpPr>
          <p:cNvPr id="4" name="Slide Number Placeholder 3"/>
          <p:cNvSpPr>
            <a:spLocks noGrp="1"/>
          </p:cNvSpPr>
          <p:nvPr>
            <p:ph type="sldNum" sz="quarter" idx="10"/>
          </p:nvPr>
        </p:nvSpPr>
        <p:spPr/>
        <p:txBody>
          <a:bodyPr/>
          <a:lstStyle/>
          <a:p>
            <a:fld id="{9D910A0A-9540-4D79-B21B-C384A079AB75}" type="slidenum">
              <a:rPr lang="en-US" smtClean="0"/>
              <a:t>48</a:t>
            </a:fld>
            <a:endParaRPr lang="en-US"/>
          </a:p>
        </p:txBody>
      </p:sp>
    </p:spTree>
    <p:extLst>
      <p:ext uri="{BB962C8B-B14F-4D97-AF65-F5344CB8AC3E}">
        <p14:creationId xmlns:p14="http://schemas.microsoft.com/office/powerpoint/2010/main" val="12109518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49</a:t>
            </a:fld>
            <a:endParaRPr lang="en-US"/>
          </a:p>
        </p:txBody>
      </p:sp>
    </p:spTree>
    <p:extLst>
      <p:ext uri="{BB962C8B-B14F-4D97-AF65-F5344CB8AC3E}">
        <p14:creationId xmlns:p14="http://schemas.microsoft.com/office/powerpoint/2010/main" val="6985702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50</a:t>
            </a:fld>
            <a:endParaRPr lang="en-US"/>
          </a:p>
        </p:txBody>
      </p:sp>
    </p:spTree>
    <p:extLst>
      <p:ext uri="{BB962C8B-B14F-4D97-AF65-F5344CB8AC3E}">
        <p14:creationId xmlns:p14="http://schemas.microsoft.com/office/powerpoint/2010/main" val="12465510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51</a:t>
            </a:fld>
            <a:endParaRPr lang="en-US"/>
          </a:p>
        </p:txBody>
      </p:sp>
    </p:spTree>
    <p:extLst>
      <p:ext uri="{BB962C8B-B14F-4D97-AF65-F5344CB8AC3E}">
        <p14:creationId xmlns:p14="http://schemas.microsoft.com/office/powerpoint/2010/main" val="17423457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52</a:t>
            </a:fld>
            <a:endParaRPr lang="en-US"/>
          </a:p>
        </p:txBody>
      </p:sp>
    </p:spTree>
    <p:extLst>
      <p:ext uri="{BB962C8B-B14F-4D97-AF65-F5344CB8AC3E}">
        <p14:creationId xmlns:p14="http://schemas.microsoft.com/office/powerpoint/2010/main" val="5876944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53</a:t>
            </a:fld>
            <a:endParaRPr lang="en-US"/>
          </a:p>
        </p:txBody>
      </p:sp>
    </p:spTree>
    <p:extLst>
      <p:ext uri="{BB962C8B-B14F-4D97-AF65-F5344CB8AC3E}">
        <p14:creationId xmlns:p14="http://schemas.microsoft.com/office/powerpoint/2010/main" val="20966347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54</a:t>
            </a:fld>
            <a:endParaRPr lang="en-US"/>
          </a:p>
        </p:txBody>
      </p:sp>
    </p:spTree>
    <p:extLst>
      <p:ext uri="{BB962C8B-B14F-4D97-AF65-F5344CB8AC3E}">
        <p14:creationId xmlns:p14="http://schemas.microsoft.com/office/powerpoint/2010/main" val="4582804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endParaRPr lang="en-US" baseline="0"/>
          </a:p>
        </p:txBody>
      </p:sp>
      <p:sp>
        <p:nvSpPr>
          <p:cNvPr id="4" name="Slide Number Placeholder 3"/>
          <p:cNvSpPr>
            <a:spLocks noGrp="1"/>
          </p:cNvSpPr>
          <p:nvPr>
            <p:ph type="sldNum" sz="quarter" idx="10"/>
          </p:nvPr>
        </p:nvSpPr>
        <p:spPr/>
        <p:txBody>
          <a:bodyPr/>
          <a:lstStyle/>
          <a:p>
            <a:fld id="{9D910A0A-9540-4D79-B21B-C384A079AB75}" type="slidenum">
              <a:rPr lang="en-US" smtClean="0"/>
              <a:t>55</a:t>
            </a:fld>
            <a:endParaRPr lang="en-US"/>
          </a:p>
        </p:txBody>
      </p:sp>
    </p:spTree>
    <p:extLst>
      <p:ext uri="{BB962C8B-B14F-4D97-AF65-F5344CB8AC3E}">
        <p14:creationId xmlns:p14="http://schemas.microsoft.com/office/powerpoint/2010/main" val="17266162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No IDs on UI elements will make it harder to write stable tests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Apps can have multiple elements with the same text, language settings can translate texts, and view hierarchy indexes can change but ID’s are generally unique.</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Forms apps can map AutomationId to Content Description and ID in Android and iOS, respectively</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Documentation on adding IDs in Xamarin.Forms applications: </a:t>
            </a:r>
            <a:r>
              <a:rPr lang="en-US" sz="1200" u="sng" kern="1200">
                <a:solidFill>
                  <a:schemeClr val="tx1"/>
                </a:solidFill>
                <a:effectLst/>
                <a:latin typeface="+mn-lt"/>
                <a:ea typeface="+mn-ea"/>
                <a:cs typeface="+mn-cs"/>
                <a:hlinkClick r:id="rId3"/>
              </a:rPr>
              <a:t>https://developer.xamarin.com/guides/xamarin-forms/deployment,_testing,_and_metrics/uitest-and-test-cloud/</a:t>
            </a:r>
            <a:r>
              <a:rPr lang="en-US" sz="1200" kern="1200">
                <a:solidFill>
                  <a:schemeClr val="tx1"/>
                </a:solidFill>
                <a:effectLst/>
                <a:latin typeface="+mn-lt"/>
                <a:ea typeface="+mn-ea"/>
                <a:cs typeface="+mn-cs"/>
              </a:rPr>
              <a:t> </a:t>
            </a:r>
          </a:p>
          <a:p>
            <a:endParaRPr lang="en-US" sz="1200" kern="1200">
              <a:solidFill>
                <a:schemeClr val="tx1"/>
              </a:solidFill>
              <a:effectLst/>
              <a:latin typeface="+mn-lt"/>
              <a:ea typeface="+mn-ea"/>
              <a:cs typeface="+mn-cs"/>
            </a:endParaRPr>
          </a:p>
          <a:p>
            <a:r>
              <a:rPr lang="en-US" b="1"/>
              <a:t>Make sure to include the Calabash Test Server in the iOS app</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If Xamarin App: include the Xamarin Test Cloud Agent NuGet package</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Call Xamarin.Calabash.Start() in AppDelegate.FinishedLaunching to start it. Make sure to conditionally compile so it's linked out for release builds.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For apps</a:t>
            </a:r>
            <a:r>
              <a:rPr lang="en-US" sz="1200" kern="1200" baseline="0">
                <a:solidFill>
                  <a:schemeClr val="tx1"/>
                </a:solidFill>
                <a:effectLst/>
                <a:latin typeface="+mn-lt"/>
                <a:ea typeface="+mn-ea"/>
                <a:cs typeface="+mn-cs"/>
              </a:rPr>
              <a:t> built with the native tools, use this guide: https://github.com/calabash/calabash-ios/wiki/Tutorial%3A-How-to-add-Calabash-to-Xcode</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r>
              <a:rPr lang="en-US" b="1"/>
              <a:t>Don’t use Android mono shared runtime</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UITest cannot run on apps using the Mono Shared Runtime, so for test builds this will need to be turned off. This can be set in the project options menu</a:t>
            </a:r>
          </a:p>
          <a:p>
            <a:endParaRPr lang="en-US" sz="1200" kern="1200">
              <a:solidFill>
                <a:schemeClr val="tx1"/>
              </a:solidFill>
              <a:effectLst/>
              <a:latin typeface="+mn-lt"/>
              <a:ea typeface="+mn-ea"/>
              <a:cs typeface="+mn-cs"/>
            </a:endParaRPr>
          </a:p>
          <a:p>
            <a:r>
              <a:rPr lang="en-US" b="1"/>
              <a:t>Make sure the Xamarin.UITest NuGet package is up to date</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Since OSs change quickly and we're dealing with multiple, it is important to make sure the package is kept up-to-date. </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This is generally the first thing I ask if someone is seeing issues with test execution</a:t>
            </a:r>
          </a:p>
          <a:p>
            <a:endParaRPr lang="en-US" sz="1200" kern="1200">
              <a:solidFill>
                <a:schemeClr val="tx1"/>
              </a:solidFill>
              <a:effectLst/>
              <a:latin typeface="+mn-lt"/>
              <a:ea typeface="+mn-ea"/>
              <a:cs typeface="+mn-cs"/>
            </a:endParaRPr>
          </a:p>
          <a:p>
            <a:r>
              <a:rPr lang="en-US" b="1"/>
              <a:t>NUnit 3.x is not supported in Test Cloud right now</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Currently only up to NUnit 2.6.4 works in Test Cloud. This should change in the future, but it is the current status</a:t>
            </a:r>
          </a:p>
          <a:p>
            <a:endParaRPr lang="en-US" sz="1200" kern="1200">
              <a:solidFill>
                <a:schemeClr val="tx1"/>
              </a:solidFill>
              <a:effectLst/>
              <a:latin typeface="+mn-lt"/>
              <a:ea typeface="+mn-ea"/>
              <a:cs typeface="+mn-cs"/>
            </a:endParaRPr>
          </a:p>
          <a:p>
            <a:r>
              <a:rPr lang="en-US" b="1"/>
              <a:t>Not</a:t>
            </a:r>
            <a:r>
              <a:rPr lang="en-US" b="1" baseline="0"/>
              <a:t> specifying the withinQuery parameter of scrolling methods</a:t>
            </a:r>
            <a:endParaRPr lang="en-US" b="1"/>
          </a:p>
          <a:p>
            <a:pPr marL="171450" lvl="0" indent="-171450">
              <a:buFont typeface="Arial" panose="020B0604020202020204" pitchFamily="34" charset="0"/>
              <a:buChar char="•"/>
            </a:pPr>
            <a:r>
              <a:rPr lang="en-US" sz="1200" kern="1200">
                <a:solidFill>
                  <a:schemeClr val="tx1"/>
                </a:solidFill>
                <a:effectLst/>
                <a:latin typeface="+mn-lt"/>
                <a:ea typeface="+mn-ea"/>
                <a:cs typeface="+mn-cs"/>
              </a:rPr>
              <a:t>This can increase speeds of methods.</a:t>
            </a:r>
            <a:r>
              <a:rPr lang="en-US" sz="1200" kern="1200" baseline="0">
                <a:solidFill>
                  <a:schemeClr val="tx1"/>
                </a:solidFill>
                <a:effectLst/>
                <a:latin typeface="+mn-lt"/>
                <a:ea typeface="+mn-ea"/>
                <a:cs typeface="+mn-cs"/>
              </a:rPr>
              <a:t> If not specified, UITest will use the top-most ScrollView</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56</a:t>
            </a:fld>
            <a:endParaRPr lang="en-US"/>
          </a:p>
        </p:txBody>
      </p:sp>
    </p:spTree>
    <p:extLst>
      <p:ext uri="{BB962C8B-B14F-4D97-AF65-F5344CB8AC3E}">
        <p14:creationId xmlns:p14="http://schemas.microsoft.com/office/powerpoint/2010/main" val="2364990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really helps to offload the whole process of deployment from the engineers so</a:t>
            </a:r>
            <a:r>
              <a:rPr lang="en-US" baseline="0"/>
              <a:t> that they can focus primarily on development because once these things have been set up, it can be as easy as a clicking a button to deploy.</a:t>
            </a:r>
          </a:p>
          <a:p>
            <a:endParaRPr lang="en-US" baseline="0"/>
          </a:p>
          <a:p>
            <a:r>
              <a:rPr lang="en-US"/>
              <a:t>It’s a very common scenario</a:t>
            </a:r>
            <a:r>
              <a:rPr lang="en-US" baseline="0"/>
              <a:t> to have designers or product owners wanting to know what the latest build is looking like. If it wasn’t for CI and CD, they would be constantly pestering the developers to create a new build for them and install it on their device so they would be wanting you to plug in your device into their local machine—stop what you’re doing, do a build, and then put it on their device. </a:t>
            </a:r>
          </a:p>
          <a:p>
            <a:endParaRPr lang="en-US" baseline="0"/>
          </a:p>
          <a:p>
            <a:r>
              <a:rPr lang="en-US" baseline="0"/>
              <a:t>The major benefit of CD is that they can literally check for the latest build and download it themselves at all times because the latest build is always available for them to download.</a:t>
            </a:r>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5</a:t>
            </a:fld>
            <a:endParaRPr lang="en-US"/>
          </a:p>
        </p:txBody>
      </p:sp>
    </p:spTree>
    <p:extLst>
      <p:ext uri="{BB962C8B-B14F-4D97-AF65-F5344CB8AC3E}">
        <p14:creationId xmlns:p14="http://schemas.microsoft.com/office/powerpoint/2010/main" val="12821121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59</a:t>
            </a:fld>
            <a:endParaRPr lang="en-US"/>
          </a:p>
        </p:txBody>
      </p:sp>
    </p:spTree>
    <p:extLst>
      <p:ext uri="{BB962C8B-B14F-4D97-AF65-F5344CB8AC3E}">
        <p14:creationId xmlns:p14="http://schemas.microsoft.com/office/powerpoint/2010/main" val="3125768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60</a:t>
            </a:fld>
            <a:endParaRPr lang="en-US"/>
          </a:p>
        </p:txBody>
      </p:sp>
    </p:spTree>
    <p:extLst>
      <p:ext uri="{BB962C8B-B14F-4D97-AF65-F5344CB8AC3E}">
        <p14:creationId xmlns:p14="http://schemas.microsoft.com/office/powerpoint/2010/main" val="17309921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61</a:t>
            </a:fld>
            <a:endParaRPr lang="en-US"/>
          </a:p>
        </p:txBody>
      </p:sp>
    </p:spTree>
    <p:extLst>
      <p:ext uri="{BB962C8B-B14F-4D97-AF65-F5344CB8AC3E}">
        <p14:creationId xmlns:p14="http://schemas.microsoft.com/office/powerpoint/2010/main" val="21160761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a:t>Note one to one relationship between page classes and pages in the app.</a:t>
            </a:r>
          </a:p>
          <a:p>
            <a:pPr marL="171450" indent="-171450">
              <a:buFont typeface="Arial" charset="0"/>
              <a:buChar char="•"/>
            </a:pPr>
            <a:r>
              <a:rPr lang="en-US" baseline="0"/>
              <a:t>UITest bridges gap between test and app. Only Page classes interact with actual pages via UITest.</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a:t>The test only knows about the page classes. It has no relationship to the actual page in the app.</a:t>
            </a:r>
          </a:p>
        </p:txBody>
      </p:sp>
      <p:sp>
        <p:nvSpPr>
          <p:cNvPr id="4" name="Slide Number Placeholder 3"/>
          <p:cNvSpPr>
            <a:spLocks noGrp="1"/>
          </p:cNvSpPr>
          <p:nvPr>
            <p:ph type="sldNum" sz="quarter" idx="10"/>
          </p:nvPr>
        </p:nvSpPr>
        <p:spPr/>
        <p:txBody>
          <a:bodyPr/>
          <a:lstStyle/>
          <a:p>
            <a:fld id="{9D910A0A-9540-4D79-B21B-C384A079AB75}" type="slidenum">
              <a:rPr lang="en-US" smtClean="0"/>
              <a:t>62</a:t>
            </a:fld>
            <a:endParaRPr lang="en-US"/>
          </a:p>
        </p:txBody>
      </p:sp>
    </p:spTree>
    <p:extLst>
      <p:ext uri="{BB962C8B-B14F-4D97-AF65-F5344CB8AC3E}">
        <p14:creationId xmlns:p14="http://schemas.microsoft.com/office/powerpoint/2010/main" val="7224462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example we looked at earlier is actually</a:t>
            </a:r>
            <a:r>
              <a:rPr lang="en-US" baseline="0"/>
              <a:t> not entirely correct because the test is making calls to UITest directly (the ”app</a:t>
            </a:r>
            <a:r>
              <a:rPr lang="mr-IN" baseline="0"/>
              <a:t>…</a:t>
            </a:r>
            <a:r>
              <a:rPr lang="en-US" baseline="0"/>
              <a:t>”). We should replace this </a:t>
            </a:r>
            <a:r>
              <a:rPr lang="en-US"/>
              <a:t>“procedural”</a:t>
            </a:r>
            <a:r>
              <a:rPr lang="en-US" baseline="0"/>
              <a:t> code in the test with calls to page classes instead.</a:t>
            </a:r>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63</a:t>
            </a:fld>
            <a:endParaRPr lang="en-US"/>
          </a:p>
        </p:txBody>
      </p:sp>
    </p:spTree>
    <p:extLst>
      <p:ext uri="{BB962C8B-B14F-4D97-AF65-F5344CB8AC3E}">
        <p14:creationId xmlns:p14="http://schemas.microsoft.com/office/powerpoint/2010/main" val="10806526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b="1" u="sng"/>
              <a:t>AppManager.cs</a:t>
            </a:r>
          </a:p>
          <a:p>
            <a:pPr marL="685800" lvl="1" indent="-228600">
              <a:buFont typeface="Arial" charset="0"/>
              <a:buChar char="•"/>
            </a:pPr>
            <a:r>
              <a:rPr lang="en-US" b="0" u="none"/>
              <a:t>Launches</a:t>
            </a:r>
            <a:r>
              <a:rPr lang="en-US" b="0" u="none" baseline="0"/>
              <a:t> app based on the platform we are on</a:t>
            </a:r>
          </a:p>
          <a:p>
            <a:pPr marL="685800" lvl="1" indent="-228600">
              <a:buFont typeface="Arial" charset="0"/>
              <a:buChar char="•"/>
            </a:pPr>
            <a:r>
              <a:rPr lang="en-US" b="0" u="none" baseline="0"/>
              <a:t>Initialized the “app” variable and saves a static reference to it so that other pages can access it easily</a:t>
            </a:r>
          </a:p>
          <a:p>
            <a:pPr marL="685800" lvl="1" indent="-228600">
              <a:buFont typeface="Arial" charset="0"/>
              <a:buChar char="•"/>
            </a:pPr>
            <a:endParaRPr lang="en-US" b="0" u="none" baseline="0"/>
          </a:p>
          <a:p>
            <a:pPr marL="228600" lvl="0" indent="-228600">
              <a:buFont typeface="+mj-lt"/>
              <a:buAutoNum type="arabicPeriod"/>
            </a:pPr>
            <a:r>
              <a:rPr lang="en-US" b="1" u="sng"/>
              <a:t>BaseTestFixture.cs</a:t>
            </a:r>
          </a:p>
          <a:p>
            <a:pPr marL="628650" lvl="1" indent="-171450">
              <a:buFont typeface="Arial" charset="0"/>
              <a:buChar char="•"/>
            </a:pPr>
            <a:r>
              <a:rPr lang="en-US" b="0" u="none"/>
              <a:t>A common class</a:t>
            </a:r>
            <a:r>
              <a:rPr lang="en-US" b="0" u="none" baseline="0"/>
              <a:t> for all your test fixtures to inherit from</a:t>
            </a:r>
          </a:p>
          <a:p>
            <a:pPr marL="628650" lvl="1" indent="-171450">
              <a:buFont typeface="Arial" charset="0"/>
              <a:buChar char="•"/>
            </a:pPr>
            <a:r>
              <a:rPr lang="en-US" b="0" u="none"/>
              <a:t>Holds a </a:t>
            </a:r>
            <a:r>
              <a:rPr lang="en-US" b="0" u="none" baseline="0"/>
              <a:t>shared SetUp method</a:t>
            </a:r>
          </a:p>
          <a:p>
            <a:pPr marL="228600" lvl="0" indent="-228600">
              <a:buFont typeface="+mj-lt"/>
              <a:buAutoNum type="arabicPeriod"/>
            </a:pPr>
            <a:endParaRPr lang="en-US" b="0" u="none" baseline="0"/>
          </a:p>
          <a:p>
            <a:pPr marL="228600" lvl="0" indent="-228600">
              <a:buFont typeface="+mj-lt"/>
              <a:buAutoNum type="arabicPeriod"/>
            </a:pPr>
            <a:r>
              <a:rPr lang="en-US" b="1" u="sng" baseline="0"/>
              <a:t>PlatformQuery.cs</a:t>
            </a:r>
          </a:p>
          <a:p>
            <a:pPr marL="685800" lvl="1" indent="-228600">
              <a:buFont typeface="Arial" charset="0"/>
              <a:buChar char="•"/>
            </a:pPr>
            <a:r>
              <a:rPr lang="en-US" b="0" u="none" baseline="0"/>
              <a:t>This contains traits per platform</a:t>
            </a:r>
          </a:p>
          <a:p>
            <a:pPr marL="628650" lvl="1" indent="-171450">
              <a:buFont typeface="Arial" charset="0"/>
              <a:buChar char="•"/>
            </a:pPr>
            <a:endParaRPr lang="en-US" sz="1200" b="0" u="none" kern="1200" baseline="0">
              <a:solidFill>
                <a:schemeClr val="tx1"/>
              </a:solidFill>
              <a:effectLst/>
              <a:latin typeface="+mn-lt"/>
              <a:ea typeface="+mn-ea"/>
              <a:cs typeface="+mn-cs"/>
            </a:endParaRPr>
          </a:p>
          <a:p>
            <a:pPr marL="228600" lvl="0" indent="-228600">
              <a:buFont typeface="+mj-lt"/>
              <a:buAutoNum type="arabicPeriod"/>
            </a:pPr>
            <a:r>
              <a:rPr lang="en-US" sz="1200" b="1" u="sng" kern="1200">
                <a:solidFill>
                  <a:schemeClr val="tx1"/>
                </a:solidFill>
                <a:effectLst/>
                <a:latin typeface="+mn-lt"/>
                <a:ea typeface="+mn-ea"/>
                <a:cs typeface="+mn-cs"/>
              </a:rPr>
              <a:t>ForecastTests.cs</a:t>
            </a:r>
          </a:p>
          <a:p>
            <a:pPr marL="628650" lvl="1" indent="-171450">
              <a:buFont typeface="Arial" charset="0"/>
              <a:buChar char="•"/>
            </a:pPr>
            <a:r>
              <a:rPr lang="en-US" sz="1200" b="0" u="none" kern="1200">
                <a:solidFill>
                  <a:schemeClr val="tx1"/>
                </a:solidFill>
                <a:effectLst/>
                <a:latin typeface="+mn-lt"/>
                <a:ea typeface="+mn-ea"/>
                <a:cs typeface="+mn-cs"/>
              </a:rPr>
              <a:t>Inherits from BaseTestFixture</a:t>
            </a:r>
          </a:p>
          <a:p>
            <a:pPr marL="628650" lvl="1" indent="-171450">
              <a:buFont typeface="Arial" charset="0"/>
              <a:buChar char="•"/>
            </a:pPr>
            <a:r>
              <a:rPr lang="en-US" sz="1200" b="0" u="none" kern="1200" baseline="0">
                <a:solidFill>
                  <a:schemeClr val="tx1"/>
                </a:solidFill>
                <a:effectLst/>
                <a:latin typeface="+mn-lt"/>
                <a:ea typeface="+mn-ea"/>
                <a:cs typeface="+mn-cs"/>
              </a:rPr>
              <a:t>It’s a test fixture that can contain several test methods</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u="none" kern="1200" baseline="0">
                <a:solidFill>
                  <a:schemeClr val="tx1"/>
                </a:solidFill>
                <a:effectLst/>
                <a:latin typeface="+mn-lt"/>
                <a:ea typeface="+mn-ea"/>
                <a:cs typeface="+mn-cs"/>
              </a:rPr>
              <a:t>The test never calls “app.”</a:t>
            </a:r>
          </a:p>
          <a:p>
            <a:pPr marL="628650" lvl="1" indent="-171450">
              <a:buFont typeface="Arial" charset="0"/>
              <a:buChar char="•"/>
            </a:pPr>
            <a:r>
              <a:rPr lang="en-US" sz="1200" b="0" u="none" kern="1200" baseline="0">
                <a:solidFill>
                  <a:schemeClr val="tx1"/>
                </a:solidFill>
                <a:effectLst/>
                <a:latin typeface="+mn-lt"/>
                <a:ea typeface="+mn-ea"/>
                <a:cs typeface="+mn-cs"/>
              </a:rPr>
              <a:t>The test only consists of calls to pages. The pages do all the work of interacting with the app and make the test easy to understand at a glance.</a:t>
            </a:r>
          </a:p>
          <a:p>
            <a:pPr marL="628650" lvl="1" indent="-171450">
              <a:buFont typeface="Arial" charset="0"/>
              <a:buChar char="•"/>
            </a:pPr>
            <a:endParaRPr lang="en-US" sz="1200" b="0" u="none" kern="1200" baseline="0">
              <a:solidFill>
                <a:schemeClr val="tx1"/>
              </a:solidFill>
              <a:effectLst/>
              <a:latin typeface="+mn-lt"/>
              <a:ea typeface="+mn-ea"/>
              <a:cs typeface="+mn-cs"/>
            </a:endParaRPr>
          </a:p>
          <a:p>
            <a:pPr marL="228600" lvl="0" indent="-228600">
              <a:buFont typeface="+mj-lt"/>
              <a:buAutoNum type="arabicPeriod"/>
            </a:pPr>
            <a:r>
              <a:rPr lang="en-US" b="1" u="sng"/>
              <a:t>BasePage.cs</a:t>
            </a:r>
          </a:p>
          <a:p>
            <a:pPr marL="628650" lvl="1" indent="-171450">
              <a:buFont typeface="Arial" charset="0"/>
              <a:buChar char="•"/>
            </a:pPr>
            <a:r>
              <a:rPr lang="en-US"/>
              <a:t>All</a:t>
            </a:r>
            <a:r>
              <a:rPr lang="en-US" baseline="0"/>
              <a:t> pages inherit from BasePage</a:t>
            </a:r>
          </a:p>
          <a:p>
            <a:pPr marL="628650" lvl="1" indent="-171450">
              <a:buFont typeface="Arial" charset="0"/>
              <a:buChar char="•"/>
            </a:pPr>
            <a:r>
              <a:rPr lang="en-US" baseline="0"/>
              <a:t>When the BasePage’s constructor is called it waits for a “trait”</a:t>
            </a:r>
          </a:p>
          <a:p>
            <a:pPr marL="628650" lvl="1" indent="-171450">
              <a:buFont typeface="Arial" charset="0"/>
              <a:buChar char="•"/>
            </a:pPr>
            <a:r>
              <a:rPr lang="en-US" baseline="0"/>
              <a:t>Each page defines it’s own trait, which is a an element that is unique to that page and indicates the page is fully loaded and ready to interact with.</a:t>
            </a:r>
          </a:p>
          <a:p>
            <a:pPr marL="628650" lvl="1" indent="-171450">
              <a:buFont typeface="Arial" charset="0"/>
              <a:buChar char="•"/>
            </a:pPr>
            <a:endParaRPr lang="en-US"/>
          </a:p>
          <a:p>
            <a:pPr marL="228600" lvl="0" indent="-228600">
              <a:buFont typeface="+mj-lt"/>
              <a:buAutoNum type="arabicPeriod"/>
            </a:pPr>
            <a:r>
              <a:rPr lang="en-US" sz="1200" b="1" u="sng" kern="1200">
                <a:solidFill>
                  <a:schemeClr val="tx1"/>
                </a:solidFill>
                <a:effectLst/>
                <a:latin typeface="+mn-lt"/>
                <a:ea typeface="+mn-ea"/>
                <a:cs typeface="+mn-cs"/>
              </a:rPr>
              <a:t>ForecastPage.cs</a:t>
            </a:r>
            <a:endParaRPr lang="en-US" b="1" u="sng"/>
          </a:p>
          <a:p>
            <a:pPr marL="628650" lvl="1" indent="-171450">
              <a:buFont typeface="Arial" charset="0"/>
              <a:buChar char="•"/>
            </a:pPr>
            <a:r>
              <a:rPr lang="en-US"/>
              <a:t>Inherits from BasePage</a:t>
            </a:r>
          </a:p>
          <a:p>
            <a:pPr marL="628650" lvl="1" indent="-171450">
              <a:buFont typeface="Arial" charset="0"/>
              <a:buChar char="•"/>
            </a:pPr>
            <a:r>
              <a:rPr lang="en-US"/>
              <a:t>Overrides</a:t>
            </a:r>
            <a:r>
              <a:rPr lang="en-US" baseline="0"/>
              <a:t> the Trait property of the BasePage with the identifiers for the page</a:t>
            </a:r>
            <a:endParaRPr lang="en-US"/>
          </a:p>
          <a:p>
            <a:pPr marL="628650" lvl="1" indent="-171450">
              <a:buFont typeface="Arial" charset="0"/>
              <a:buChar char="•"/>
            </a:pPr>
            <a:r>
              <a:rPr lang="en-US" baseline="0"/>
              <a:t>Sets all the queries for elements on the page in the constructor so it is easy to change the queries if the app ever changes</a:t>
            </a:r>
          </a:p>
          <a:p>
            <a:pPr marL="628650" lvl="1" indent="-171450">
              <a:buFont typeface="Arial" charset="0"/>
              <a:buChar char="•"/>
            </a:pPr>
            <a:r>
              <a:rPr lang="en-US" baseline="0"/>
              <a:t>Implements methods for actions that can be taken on that page</a:t>
            </a:r>
          </a:p>
          <a:p>
            <a:pPr marL="628650" lvl="1" indent="-171450">
              <a:buFont typeface="Arial" charset="0"/>
              <a:buChar char="•"/>
            </a:pPr>
            <a:endParaRPr lang="en-US" baseline="0"/>
          </a:p>
          <a:p>
            <a:pPr marL="228600" lvl="0" indent="-228600">
              <a:buFont typeface="+mj-lt"/>
              <a:buAutoNum type="arabicPeriod"/>
            </a:pPr>
            <a:r>
              <a:rPr lang="en-US" b="1" u="sng" baseline="0"/>
              <a:t>WeatherPage.cs</a:t>
            </a:r>
            <a:endParaRPr lang="en-US" b="0" u="none" baseline="0"/>
          </a:p>
          <a:p>
            <a:pPr marL="685800" lvl="1" indent="-228600">
              <a:buFont typeface="Arial" charset="0"/>
              <a:buChar char="•"/>
            </a:pPr>
            <a:r>
              <a:rPr lang="en-US" b="0" u="none" baseline="0"/>
              <a:t>The WeatherPage has several unimplemented methods that need to be completed (this is the exercise for this module)</a:t>
            </a:r>
            <a:endParaRPr lang="en-US" b="1" u="sng" baseline="0"/>
          </a:p>
        </p:txBody>
      </p:sp>
      <p:sp>
        <p:nvSpPr>
          <p:cNvPr id="4" name="Slide Number Placeholder 3"/>
          <p:cNvSpPr>
            <a:spLocks noGrp="1"/>
          </p:cNvSpPr>
          <p:nvPr>
            <p:ph type="sldNum" sz="quarter" idx="10"/>
          </p:nvPr>
        </p:nvSpPr>
        <p:spPr/>
        <p:txBody>
          <a:bodyPr/>
          <a:lstStyle/>
          <a:p>
            <a:fld id="{9D910A0A-9540-4D79-B21B-C384A079AB75}" type="slidenum">
              <a:rPr lang="en-US" smtClean="0"/>
              <a:t>64</a:t>
            </a:fld>
            <a:endParaRPr lang="en-US"/>
          </a:p>
        </p:txBody>
      </p:sp>
    </p:spTree>
    <p:extLst>
      <p:ext uri="{BB962C8B-B14F-4D97-AF65-F5344CB8AC3E}">
        <p14:creationId xmlns:p14="http://schemas.microsoft.com/office/powerpoint/2010/main" val="23281939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65</a:t>
            </a:fld>
            <a:endParaRPr lang="en-US"/>
          </a:p>
        </p:txBody>
      </p:sp>
    </p:spTree>
    <p:extLst>
      <p:ext uri="{BB962C8B-B14F-4D97-AF65-F5344CB8AC3E}">
        <p14:creationId xmlns:p14="http://schemas.microsoft.com/office/powerpoint/2010/main" val="16165999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sz="1200" b="0" kern="1200">
                <a:solidFill>
                  <a:schemeClr val="tx1"/>
                </a:solidFill>
                <a:effectLst/>
                <a:latin typeface="+mn-lt"/>
                <a:ea typeface="+mn-ea"/>
                <a:cs typeface="+mn-cs"/>
              </a:rPr>
              <a:t>The best fit for these kinds of tests</a:t>
            </a:r>
            <a:r>
              <a:rPr lang="en-US" sz="1200" b="1" kern="1200">
                <a:solidFill>
                  <a:schemeClr val="tx1"/>
                </a:solidFill>
                <a:effectLst/>
                <a:latin typeface="+mn-lt"/>
                <a:ea typeface="+mn-ea"/>
                <a:cs typeface="+mn-cs"/>
              </a:rPr>
              <a:t> </a:t>
            </a:r>
            <a:r>
              <a:rPr lang="en-US" sz="1200" kern="1200">
                <a:solidFill>
                  <a:schemeClr val="tx1"/>
                </a:solidFill>
                <a:effectLst/>
                <a:latin typeface="+mn-lt"/>
                <a:ea typeface="+mn-ea"/>
                <a:cs typeface="+mn-cs"/>
              </a:rPr>
              <a:t>is if the UI for Android and iOS are very similar with corresponding views. A lot of apps look somewhat similar on different platforms,</a:t>
            </a:r>
            <a:r>
              <a:rPr lang="en-US" sz="1200" kern="1200" baseline="0">
                <a:solidFill>
                  <a:schemeClr val="tx1"/>
                </a:solidFill>
                <a:effectLst/>
                <a:latin typeface="+mn-lt"/>
                <a:ea typeface="+mn-ea"/>
                <a:cs typeface="+mn-cs"/>
              </a:rPr>
              <a:t> but, in practice, have very different flows.</a:t>
            </a:r>
          </a:p>
          <a:p>
            <a:pPr marL="171450" indent="-171450">
              <a:buFont typeface="Arial" charset="0"/>
              <a:buChar char="•"/>
            </a:pPr>
            <a:r>
              <a:rPr lang="en-US" sz="1200" kern="1200">
                <a:solidFill>
                  <a:schemeClr val="tx1"/>
                </a:solidFill>
                <a:effectLst/>
                <a:latin typeface="+mn-lt"/>
                <a:ea typeface="+mn-ea"/>
                <a:cs typeface="+mn-cs"/>
              </a:rPr>
              <a:t>If the apps are really different then it might not make sense to write cross platform tests because of all the branching you</a:t>
            </a:r>
            <a:r>
              <a:rPr lang="en-US" sz="1200" kern="1200" baseline="0">
                <a:solidFill>
                  <a:schemeClr val="tx1"/>
                </a:solidFill>
                <a:effectLst/>
                <a:latin typeface="+mn-lt"/>
                <a:ea typeface="+mn-ea"/>
                <a:cs typeface="+mn-cs"/>
              </a:rPr>
              <a:t> would need to do to account for the different behavior</a:t>
            </a:r>
            <a:r>
              <a:rPr lang="en-US" sz="1200" kern="1200">
                <a:solidFill>
                  <a:schemeClr val="tx1"/>
                </a:solidFill>
                <a:effectLst/>
                <a:latin typeface="+mn-lt"/>
                <a:ea typeface="+mn-ea"/>
                <a:cs typeface="+mn-cs"/>
              </a:rPr>
              <a:t>. In that case you will want to set up separate tests.</a:t>
            </a:r>
          </a:p>
          <a:p>
            <a:pPr marL="171450" indent="-171450">
              <a:buFont typeface="Arial" charset="0"/>
              <a:buChar char="•"/>
            </a:pPr>
            <a:r>
              <a:rPr lang="en-US" sz="1200" kern="1200">
                <a:solidFill>
                  <a:schemeClr val="tx1"/>
                </a:solidFill>
                <a:effectLst/>
                <a:latin typeface="+mn-lt"/>
                <a:ea typeface="+mn-ea"/>
                <a:cs typeface="+mn-cs"/>
              </a:rPr>
              <a:t>However,</a:t>
            </a:r>
            <a:r>
              <a:rPr lang="en-US" sz="1200" kern="1200" baseline="0">
                <a:solidFill>
                  <a:schemeClr val="tx1"/>
                </a:solidFill>
                <a:effectLst/>
                <a:latin typeface="+mn-lt"/>
                <a:ea typeface="+mn-ea"/>
                <a:cs typeface="+mn-cs"/>
              </a:rPr>
              <a:t> i</a:t>
            </a:r>
            <a:r>
              <a:rPr lang="en-US" sz="1200" kern="1200">
                <a:solidFill>
                  <a:schemeClr val="tx1"/>
                </a:solidFill>
                <a:effectLst/>
                <a:latin typeface="+mn-lt"/>
                <a:ea typeface="+mn-ea"/>
                <a:cs typeface="+mn-cs"/>
              </a:rPr>
              <a:t>n our experience, most</a:t>
            </a:r>
            <a:r>
              <a:rPr lang="en-US" sz="1200" kern="1200" baseline="0">
                <a:solidFill>
                  <a:schemeClr val="tx1"/>
                </a:solidFill>
                <a:effectLst/>
                <a:latin typeface="+mn-lt"/>
                <a:ea typeface="+mn-ea"/>
                <a:cs typeface="+mn-cs"/>
              </a:rPr>
              <a:t> apps are similar enough that you can write one cross platform test suite.</a:t>
            </a:r>
            <a:endParaRPr lang="en-US" sz="1200" kern="1200">
              <a:solidFill>
                <a:schemeClr val="tx1"/>
              </a:solidFill>
              <a:effectLst/>
              <a:latin typeface="+mn-lt"/>
              <a:ea typeface="+mn-ea"/>
              <a:cs typeface="+mn-cs"/>
            </a:endParaRPr>
          </a:p>
          <a:p>
            <a:pPr lvl="0"/>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66</a:t>
            </a:fld>
            <a:endParaRPr lang="en-US"/>
          </a:p>
        </p:txBody>
      </p:sp>
    </p:spTree>
    <p:extLst>
      <p:ext uri="{BB962C8B-B14F-4D97-AF65-F5344CB8AC3E}">
        <p14:creationId xmlns:p14="http://schemas.microsoft.com/office/powerpoint/2010/main" val="14220308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a:t>Use backdoors to avoid repetition</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kern="1200">
                <a:solidFill>
                  <a:schemeClr val="tx1"/>
                </a:solidFill>
                <a:effectLst/>
                <a:latin typeface="+mn-lt"/>
                <a:ea typeface="+mn-ea"/>
                <a:cs typeface="+mn-cs"/>
              </a:rPr>
              <a:t>Use backdoor methods to put the app in a particular "clean" state before each test and to navigate quickly to the area being tested. If reaching a certain app state is time consuming, backdoor methods can provide a useful alternative.</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a:t>E.g. </a:t>
            </a:r>
            <a:r>
              <a:rPr lang="en-US" sz="1200" b="0" kern="1200" baseline="0">
                <a:solidFill>
                  <a:schemeClr val="tx1"/>
                </a:solidFill>
                <a:effectLst/>
                <a:latin typeface="+mn-lt"/>
                <a:ea typeface="+mn-ea"/>
                <a:cs typeface="+mn-cs"/>
              </a:rPr>
              <a:t>you don’t need to automate logging in every time</a:t>
            </a:r>
            <a:r>
              <a:rPr lang="en-US" sz="1200" kern="1200">
                <a:solidFill>
                  <a:schemeClr val="tx1"/>
                </a:solidFill>
                <a:effectLst/>
                <a:latin typeface="+mn-lt"/>
                <a:ea typeface="+mn-ea"/>
                <a:cs typeface="+mn-cs"/>
              </a:rPr>
              <a:t>, or getting the app to some state with non-persistent data.</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Documentation on backdoors: </a:t>
            </a:r>
            <a:r>
              <a:rPr lang="en-US" sz="1200" u="sng" kern="1200">
                <a:solidFill>
                  <a:schemeClr val="tx1"/>
                </a:solidFill>
                <a:effectLst/>
                <a:latin typeface="+mn-lt"/>
                <a:ea typeface="+mn-ea"/>
                <a:cs typeface="+mn-cs"/>
                <a:hlinkClick r:id="rId3"/>
              </a:rPr>
              <a:t>https://developer.xamarin.com/guides/testcloud/uitest/working-with/backdoors/</a:t>
            </a:r>
            <a:r>
              <a:rPr lang="en-US" sz="1200" kern="1200">
                <a:solidFill>
                  <a:schemeClr val="tx1"/>
                </a:solidFill>
                <a:effectLst/>
                <a:latin typeface="+mn-lt"/>
                <a:ea typeface="+mn-ea"/>
                <a:cs typeface="+mn-cs"/>
              </a:rPr>
              <a:t> </a:t>
            </a:r>
          </a:p>
          <a:p>
            <a:endParaRPr lang="en-US" sz="1200" kern="1200">
              <a:solidFill>
                <a:schemeClr val="tx1"/>
              </a:solidFill>
              <a:effectLst/>
              <a:latin typeface="+mn-lt"/>
              <a:ea typeface="+mn-ea"/>
              <a:cs typeface="+mn-cs"/>
            </a:endParaRPr>
          </a:p>
          <a:p>
            <a:pPr lvl="0"/>
            <a:r>
              <a:rPr lang="en-US" b="1"/>
              <a:t>Use backdoors to set up the app</a:t>
            </a:r>
          </a:p>
          <a:p>
            <a:pPr marL="171450" lvl="0" indent="-171450">
              <a:buFont typeface="Arial" charset="0"/>
              <a:buChar char="•"/>
            </a:pPr>
            <a:r>
              <a:rPr lang="en-US" sz="1200" b="0" i="0" kern="1200">
                <a:solidFill>
                  <a:schemeClr val="tx1"/>
                </a:solidFill>
                <a:effectLst/>
                <a:latin typeface="+mn-lt"/>
                <a:ea typeface="+mn-ea"/>
                <a:cs typeface="+mn-cs"/>
              </a:rPr>
              <a:t>Backdoors can also create a consistent app state so that every test starts with a clean slate.</a:t>
            </a:r>
          </a:p>
          <a:p>
            <a:pPr marL="171450" lvl="0" indent="-171450">
              <a:buFont typeface="Arial" charset="0"/>
              <a:buChar char="•"/>
            </a:pPr>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Avoid branching on UI state</a:t>
            </a:r>
          </a:p>
          <a:p>
            <a:pPr marL="171450" indent="-171450">
              <a:buFont typeface="Arial" charset="0"/>
              <a:buChar char="•"/>
            </a:pPr>
            <a:r>
              <a:rPr lang="en-US" sz="1200" b="0" i="0" kern="1200">
                <a:solidFill>
                  <a:schemeClr val="tx1"/>
                </a:solidFill>
                <a:effectLst/>
                <a:latin typeface="+mn-lt"/>
                <a:ea typeface="+mn-ea"/>
                <a:cs typeface="+mn-cs"/>
              </a:rPr>
              <a:t>Your test should expect a certain UI state and assert that it is as expected rather than querying the UI to determine the next step.</a:t>
            </a:r>
          </a:p>
          <a:p>
            <a:pPr marL="171450" indent="-171450">
              <a:buFont typeface="Arial" charset="0"/>
              <a:buChar char="•"/>
            </a:pPr>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Avoid branching in general (if, else and try, catch)</a:t>
            </a:r>
          </a:p>
          <a:p>
            <a:pPr marL="171450" indent="-171450">
              <a:buFont typeface="Arial" charset="0"/>
              <a:buChar char="•"/>
            </a:pPr>
            <a:r>
              <a:rPr lang="en-US" sz="1200" b="0" i="0" kern="1200">
                <a:solidFill>
                  <a:schemeClr val="tx1"/>
                </a:solidFill>
                <a:effectLst/>
                <a:latin typeface="+mn-lt"/>
                <a:ea typeface="+mn-ea"/>
                <a:cs typeface="+mn-cs"/>
              </a:rPr>
              <a:t>These are warning signs that you are not being as deterministic as you could be.</a:t>
            </a:r>
          </a:p>
          <a:p>
            <a:pPr marL="171450" indent="-171450">
              <a:buFont typeface="Arial" charset="0"/>
              <a:buChar char="•"/>
            </a:pPr>
            <a:r>
              <a:rPr lang="en-US" sz="1200" b="0" i="0" kern="1200">
                <a:solidFill>
                  <a:schemeClr val="tx1"/>
                </a:solidFill>
                <a:effectLst/>
                <a:latin typeface="+mn-lt"/>
                <a:ea typeface="+mn-ea"/>
                <a:cs typeface="+mn-cs"/>
              </a:rPr>
              <a:t>They can be useful in certain situations, but be conscious about whether or not you can use an assertion instead.</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Use assertions (WaitForElement, WaitForNoElement, and Assert)</a:t>
            </a:r>
          </a:p>
          <a:p>
            <a:pPr marL="171450" indent="-171450">
              <a:buFont typeface="Arial" charset="0"/>
              <a:buChar char="•"/>
            </a:pPr>
            <a:r>
              <a:rPr lang="en-US" sz="1200" b="0" i="0" kern="1200">
                <a:solidFill>
                  <a:schemeClr val="tx1"/>
                </a:solidFill>
                <a:effectLst/>
                <a:latin typeface="+mn-lt"/>
                <a:ea typeface="+mn-ea"/>
                <a:cs typeface="+mn-cs"/>
              </a:rPr>
              <a:t>We write tests to confirm app behavior, assertions are essential to confirm conditions.</a:t>
            </a:r>
          </a:p>
          <a:p>
            <a:pPr marL="171450" indent="-171450">
              <a:buFont typeface="Arial" charset="0"/>
              <a:buChar char="•"/>
            </a:pPr>
            <a:r>
              <a:rPr lang="en-US" sz="1200" b="0" i="0" kern="1200">
                <a:solidFill>
                  <a:schemeClr val="tx1"/>
                </a:solidFill>
                <a:effectLst/>
                <a:latin typeface="+mn-lt"/>
                <a:ea typeface="+mn-ea"/>
                <a:cs typeface="+mn-cs"/>
              </a:rPr>
              <a:t>Best practice would be to assert following every action.</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Take many screenshots</a:t>
            </a:r>
          </a:p>
          <a:p>
            <a:pPr marL="171450" indent="-171450">
              <a:buFont typeface="Arial" charset="0"/>
              <a:buChar char="•"/>
            </a:pPr>
            <a:r>
              <a:rPr lang="en-US" sz="1200" b="0" i="0" kern="1200">
                <a:solidFill>
                  <a:schemeClr val="tx1"/>
                </a:solidFill>
                <a:effectLst/>
                <a:latin typeface="+mn-lt"/>
                <a:ea typeface="+mn-ea"/>
                <a:cs typeface="+mn-cs"/>
              </a:rPr>
              <a:t>In Test Cloud, screenshots are the best way to see every step of a test's execution and visually identify bugs.</a:t>
            </a:r>
          </a:p>
          <a:p>
            <a:pPr marL="171450" indent="-171450">
              <a:buFont typeface="Arial" charset="0"/>
              <a:buChar char="•"/>
            </a:pPr>
            <a:r>
              <a:rPr lang="en-US" sz="1200" b="0" i="0" kern="1200">
                <a:solidFill>
                  <a:schemeClr val="tx1"/>
                </a:solidFill>
                <a:effectLst/>
                <a:latin typeface="+mn-lt"/>
                <a:ea typeface="+mn-ea"/>
                <a:cs typeface="+mn-cs"/>
              </a:rPr>
              <a:t>Best practice would be to take a screenshot following every assertion (i.e. do some action, make assertion, take screenshot).</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Try not to do anything randomly</a:t>
            </a:r>
          </a:p>
          <a:p>
            <a:pPr marL="171450" indent="-171450">
              <a:buFont typeface="Arial" charset="0"/>
              <a:buChar char="•"/>
            </a:pPr>
            <a:r>
              <a:rPr lang="en-US" sz="1200" b="0" i="0" kern="1200">
                <a:solidFill>
                  <a:schemeClr val="tx1"/>
                </a:solidFill>
                <a:effectLst/>
                <a:latin typeface="+mn-lt"/>
                <a:ea typeface="+mn-ea"/>
                <a:cs typeface="+mn-cs"/>
              </a:rPr>
              <a:t>Test results should be repeatable between test runs, randomness inherently takes this away.</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Try not to use Thread.Sleep</a:t>
            </a:r>
          </a:p>
          <a:p>
            <a:pPr marL="171450" indent="-171450">
              <a:buFont typeface="Arial" charset="0"/>
              <a:buChar char="•"/>
            </a:pPr>
            <a:r>
              <a:rPr lang="en-US" sz="1200" b="0" i="0" kern="1200">
                <a:solidFill>
                  <a:schemeClr val="tx1"/>
                </a:solidFill>
                <a:effectLst/>
                <a:latin typeface="+mn-lt"/>
                <a:ea typeface="+mn-ea"/>
                <a:cs typeface="+mn-cs"/>
              </a:rPr>
              <a:t>WaitForElement and related methods provide a much better alternative.</a:t>
            </a:r>
          </a:p>
          <a:p>
            <a:pPr marL="171450" indent="-171450">
              <a:buFont typeface="Arial" charset="0"/>
              <a:buChar char="•"/>
            </a:pPr>
            <a:r>
              <a:rPr lang="en-US" sz="1200" b="0" i="0" kern="1200">
                <a:solidFill>
                  <a:schemeClr val="tx1"/>
                </a:solidFill>
                <a:effectLst/>
                <a:latin typeface="+mn-lt"/>
                <a:ea typeface="+mn-ea"/>
                <a:cs typeface="+mn-cs"/>
              </a:rPr>
              <a:t>The only exception to this rule is when you have an animation that needs to complete before you want to interact with any elements.</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Be careful with loops, especially the while loop</a:t>
            </a:r>
          </a:p>
          <a:p>
            <a:pPr marL="171450" indent="-171450">
              <a:buFont typeface="Arial" charset="0"/>
              <a:buChar char="•"/>
            </a:pPr>
            <a:r>
              <a:rPr lang="en-US" sz="1200" b="0" i="0" kern="1200">
                <a:solidFill>
                  <a:schemeClr val="tx1"/>
                </a:solidFill>
                <a:effectLst/>
                <a:latin typeface="+mn-lt"/>
                <a:ea typeface="+mn-ea"/>
                <a:cs typeface="+mn-cs"/>
              </a:rPr>
              <a:t>Make sure you don't have loops that will run forever if something goes wrong with your app.</a:t>
            </a:r>
          </a:p>
          <a:p>
            <a:pPr marL="171450" indent="-171450">
              <a:buFont typeface="Arial" charset="0"/>
              <a:buChar char="•"/>
            </a:pPr>
            <a:r>
              <a:rPr lang="en-US" sz="1200" b="0" i="0" kern="1200">
                <a:solidFill>
                  <a:schemeClr val="tx1"/>
                </a:solidFill>
                <a:effectLst/>
                <a:latin typeface="+mn-lt"/>
                <a:ea typeface="+mn-ea"/>
                <a:cs typeface="+mn-cs"/>
              </a:rPr>
              <a:t>Limit them to a reasonable number of iterations so that if something</a:t>
            </a:r>
            <a:r>
              <a:rPr lang="en-US" sz="1200" b="0" i="0" kern="1200" baseline="0">
                <a:solidFill>
                  <a:schemeClr val="tx1"/>
                </a:solidFill>
                <a:effectLst/>
                <a:latin typeface="+mn-lt"/>
                <a:ea typeface="+mn-ea"/>
                <a:cs typeface="+mn-cs"/>
              </a:rPr>
              <a:t> unexpected happens, youdon’t  waste execution time in the cloud</a:t>
            </a:r>
            <a:r>
              <a:rPr lang="en-US" sz="1200" b="0" i="0" kern="120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9D910A0A-9540-4D79-B21B-C384A079AB75}" type="slidenum">
              <a:rPr lang="en-US" smtClean="0"/>
              <a:t>67</a:t>
            </a:fld>
            <a:endParaRPr lang="en-US"/>
          </a:p>
        </p:txBody>
      </p:sp>
    </p:spTree>
    <p:extLst>
      <p:ext uri="{BB962C8B-B14F-4D97-AF65-F5344CB8AC3E}">
        <p14:creationId xmlns:p14="http://schemas.microsoft.com/office/powerpoint/2010/main" val="29114875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69</a:t>
            </a:fld>
            <a:endParaRPr lang="en-US"/>
          </a:p>
        </p:txBody>
      </p:sp>
    </p:spTree>
    <p:extLst>
      <p:ext uri="{BB962C8B-B14F-4D97-AF65-F5344CB8AC3E}">
        <p14:creationId xmlns:p14="http://schemas.microsoft.com/office/powerpoint/2010/main" val="2683991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a:solidFill>
                  <a:schemeClr val="tx1"/>
                </a:solidFill>
              </a:rPr>
              <a:t>The software development practice in which an automated build compiles and optionally tests an app when code is added or changed by developers in the project's version control repository.</a:t>
            </a:r>
            <a:endParaRPr lang="en-US" sz="1200"/>
          </a:p>
          <a:p>
            <a:endParaRPr lang="en-US"/>
          </a:p>
          <a:p>
            <a:r>
              <a:rPr lang="en-US"/>
              <a:t>The CI solutions we discussed can</a:t>
            </a:r>
            <a:r>
              <a:rPr lang="en-US" baseline="0"/>
              <a:t> all integrate with these continuous delivery tools to deliver the code or the app itself continuously. </a:t>
            </a:r>
          </a:p>
        </p:txBody>
      </p:sp>
      <p:sp>
        <p:nvSpPr>
          <p:cNvPr id="4" name="Slide Number Placeholder 3"/>
          <p:cNvSpPr>
            <a:spLocks noGrp="1"/>
          </p:cNvSpPr>
          <p:nvPr>
            <p:ph type="sldNum" sz="quarter" idx="10"/>
          </p:nvPr>
        </p:nvSpPr>
        <p:spPr/>
        <p:txBody>
          <a:bodyPr/>
          <a:lstStyle/>
          <a:p>
            <a:fld id="{ABBD7D81-D864-B349-9FB4-613ED1F9D755}" type="slidenum">
              <a:rPr lang="en-US" smtClean="0"/>
              <a:t>6</a:t>
            </a:fld>
            <a:endParaRPr lang="en-US"/>
          </a:p>
        </p:txBody>
      </p:sp>
    </p:spTree>
    <p:extLst>
      <p:ext uri="{BB962C8B-B14F-4D97-AF65-F5344CB8AC3E}">
        <p14:creationId xmlns:p14="http://schemas.microsoft.com/office/powerpoint/2010/main" val="7299574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u="none" baseline="0"/>
          </a:p>
        </p:txBody>
      </p:sp>
      <p:sp>
        <p:nvSpPr>
          <p:cNvPr id="4" name="Slide Number Placeholder 3"/>
          <p:cNvSpPr>
            <a:spLocks noGrp="1"/>
          </p:cNvSpPr>
          <p:nvPr>
            <p:ph type="sldNum" sz="quarter" idx="10"/>
          </p:nvPr>
        </p:nvSpPr>
        <p:spPr/>
        <p:txBody>
          <a:bodyPr/>
          <a:lstStyle/>
          <a:p>
            <a:fld id="{9D910A0A-9540-4D79-B21B-C384A079AB75}" type="slidenum">
              <a:rPr lang="en-US" smtClean="0"/>
              <a:t>70</a:t>
            </a:fld>
            <a:endParaRPr lang="en-US"/>
          </a:p>
        </p:txBody>
      </p:sp>
    </p:spTree>
    <p:extLst>
      <p:ext uri="{BB962C8B-B14F-4D97-AF65-F5344CB8AC3E}">
        <p14:creationId xmlns:p14="http://schemas.microsoft.com/office/powerpoint/2010/main" val="11319010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u="none" baseline="0"/>
          </a:p>
        </p:txBody>
      </p:sp>
      <p:sp>
        <p:nvSpPr>
          <p:cNvPr id="4" name="Slide Number Placeholder 3"/>
          <p:cNvSpPr>
            <a:spLocks noGrp="1"/>
          </p:cNvSpPr>
          <p:nvPr>
            <p:ph type="sldNum" sz="quarter" idx="10"/>
          </p:nvPr>
        </p:nvSpPr>
        <p:spPr/>
        <p:txBody>
          <a:bodyPr/>
          <a:lstStyle/>
          <a:p>
            <a:fld id="{9D910A0A-9540-4D79-B21B-C384A079AB75}" type="slidenum">
              <a:rPr lang="en-US" smtClean="0"/>
              <a:t>71</a:t>
            </a:fld>
            <a:endParaRPr lang="en-US"/>
          </a:p>
        </p:txBody>
      </p:sp>
    </p:spTree>
    <p:extLst>
      <p:ext uri="{BB962C8B-B14F-4D97-AF65-F5344CB8AC3E}">
        <p14:creationId xmlns:p14="http://schemas.microsoft.com/office/powerpoint/2010/main" val="30868996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Required for every upload</a:t>
            </a:r>
          </a:p>
          <a:p>
            <a:r>
              <a:rPr lang="en-US" err="1"/>
              <a:t>appcenter</a:t>
            </a:r>
            <a:r>
              <a:rPr lang="en-US"/>
              <a:t> help test run  </a:t>
            </a:r>
            <a:r>
              <a:rPr lang="en-US" err="1"/>
              <a:t>uitest</a:t>
            </a:r>
          </a:p>
          <a:p>
            <a:endParaRPr lang="en-US">
              <a:cs typeface="Calibri"/>
            </a:endParaRPr>
          </a:p>
          <a:p>
            <a:endParaRPr lang="en-US">
              <a:cs typeface="Calibri"/>
            </a:endParaRPr>
          </a:p>
          <a:p>
            <a:r>
              <a:rPr lang="en-US">
                <a:cs typeface="Calibri"/>
              </a:rPr>
              <a:t>App center </a:t>
            </a:r>
            <a:r>
              <a:rPr lang="en-US" err="1">
                <a:cs typeface="Calibri"/>
              </a:rPr>
              <a:t>CommandLine</a:t>
            </a:r>
            <a:r>
              <a:rPr lang="en-US">
                <a:cs typeface="Calibri"/>
              </a:rPr>
              <a:t> : </a:t>
            </a:r>
            <a:r>
              <a:rPr lang="en-US" b="1" err="1"/>
              <a:t>npm</a:t>
            </a:r>
            <a:r>
              <a:rPr lang="en-US"/>
              <a:t> install -g </a:t>
            </a:r>
            <a:r>
              <a:rPr lang="en-US" err="1"/>
              <a:t>appcenter</a:t>
            </a:r>
            <a:r>
              <a:rPr lang="en-US"/>
              <a:t>-cli</a:t>
            </a:r>
            <a:endParaRPr lang="en-US">
              <a:cs typeface="Calibri"/>
            </a:endParaRPr>
          </a:p>
          <a:p>
            <a:r>
              <a:rPr lang="en-US">
                <a:cs typeface="Calibri"/>
              </a:rPr>
              <a:t>SIGN IN TO APP CENTER BEFORE USING THE CLI (THUS :: NO NEED FOR '--user' parameter in upload command)</a:t>
            </a:r>
            <a:br>
              <a:rPr lang="en-US"/>
            </a:br>
            <a:br>
              <a:rPr lang="en-US"/>
            </a:br>
            <a:r>
              <a:rPr lang="en-US">
                <a:cs typeface="Calibri"/>
              </a:rPr>
              <a:t>Sample Upload command : </a:t>
            </a:r>
            <a:r>
              <a:rPr lang="en-US" b="1" err="1"/>
              <a:t>appcenter</a:t>
            </a:r>
            <a:r>
              <a:rPr lang="en-US"/>
              <a:t> test run </a:t>
            </a:r>
            <a:r>
              <a:rPr lang="en-US" err="1"/>
              <a:t>uitest</a:t>
            </a:r>
            <a:r>
              <a:rPr lang="en-US"/>
              <a:t> --app "</a:t>
            </a:r>
            <a:r>
              <a:rPr lang="en-US" err="1"/>
              <a:t>your_app_nameMCWeather.Xamarin.Forms.Androidvisory</a:t>
            </a:r>
            <a:r>
              <a:rPr lang="en-US"/>
              <a:t>-Team/5-android-phones" --app-path </a:t>
            </a:r>
            <a:r>
              <a:rPr lang="en-US" i="1" err="1"/>
              <a:t>pathToFile.apk</a:t>
            </a:r>
            <a:r>
              <a:rPr lang="en-US"/>
              <a:t>  --test-series "master" --locale "</a:t>
            </a:r>
            <a:r>
              <a:rPr lang="en-US" err="1"/>
              <a:t>en_US</a:t>
            </a:r>
            <a:r>
              <a:rPr lang="en-US"/>
              <a:t>" --build-</a:t>
            </a:r>
            <a:r>
              <a:rPr lang="en-US" err="1"/>
              <a:t>dir</a:t>
            </a:r>
            <a:r>
              <a:rPr lang="en-US"/>
              <a:t> </a:t>
            </a:r>
            <a:r>
              <a:rPr lang="en-US" i="1" err="1"/>
              <a:t>pathToUITestBuildDir</a:t>
            </a:r>
            <a:endParaRPr lang="en-US" i="1">
              <a:cs typeface="Calibri"/>
            </a:endParaRPr>
          </a:p>
          <a:p>
            <a:endParaRPr lang="en-US" i="1">
              <a:cs typeface="Calibri"/>
            </a:endParaRPr>
          </a:p>
          <a:p>
            <a:endParaRPr lang="en-US" i="1">
              <a:cs typeface="Calibri"/>
            </a:endParaRPr>
          </a:p>
        </p:txBody>
      </p:sp>
      <p:sp>
        <p:nvSpPr>
          <p:cNvPr id="4" name="Slide Number Placeholder 3"/>
          <p:cNvSpPr>
            <a:spLocks noGrp="1"/>
          </p:cNvSpPr>
          <p:nvPr>
            <p:ph type="sldNum" sz="quarter" idx="10"/>
          </p:nvPr>
        </p:nvSpPr>
        <p:spPr/>
        <p:txBody>
          <a:bodyPr/>
          <a:lstStyle/>
          <a:p>
            <a:fld id="{9D910A0A-9540-4D79-B21B-C384A079AB75}" type="slidenum">
              <a:rPr lang="en-US" smtClean="0"/>
              <a:t>72</a:t>
            </a:fld>
            <a:endParaRPr lang="en-US"/>
          </a:p>
        </p:txBody>
      </p:sp>
    </p:spTree>
    <p:extLst>
      <p:ext uri="{BB962C8B-B14F-4D97-AF65-F5344CB8AC3E}">
        <p14:creationId xmlns:p14="http://schemas.microsoft.com/office/powerpoint/2010/main" val="10176105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Android Recording hidden feature flag currently</a:t>
            </a:r>
          </a:p>
        </p:txBody>
      </p:sp>
      <p:sp>
        <p:nvSpPr>
          <p:cNvPr id="4" name="Slide Number Placeholder 3"/>
          <p:cNvSpPr>
            <a:spLocks noGrp="1"/>
          </p:cNvSpPr>
          <p:nvPr>
            <p:ph type="sldNum" sz="quarter" idx="10"/>
          </p:nvPr>
        </p:nvSpPr>
        <p:spPr/>
        <p:txBody>
          <a:bodyPr/>
          <a:lstStyle/>
          <a:p>
            <a:fld id="{9D910A0A-9540-4D79-B21B-C384A079AB75}" type="slidenum">
              <a:rPr lang="en-US" smtClean="0"/>
              <a:t>73</a:t>
            </a:fld>
            <a:endParaRPr lang="en-US"/>
          </a:p>
        </p:txBody>
      </p:sp>
    </p:spTree>
    <p:extLst>
      <p:ext uri="{BB962C8B-B14F-4D97-AF65-F5344CB8AC3E}">
        <p14:creationId xmlns:p14="http://schemas.microsoft.com/office/powerpoint/2010/main" val="732637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10"/>
          </p:nvPr>
        </p:nvSpPr>
        <p:spPr/>
        <p:txBody>
          <a:bodyPr/>
          <a:lstStyle/>
          <a:p>
            <a:fld id="{9D910A0A-9540-4D79-B21B-C384A079AB75}" type="slidenum">
              <a:rPr lang="en-US" smtClean="0"/>
              <a:t>74</a:t>
            </a:fld>
            <a:endParaRPr lang="en-US"/>
          </a:p>
        </p:txBody>
      </p:sp>
    </p:spTree>
    <p:extLst>
      <p:ext uri="{BB962C8B-B14F-4D97-AF65-F5344CB8AC3E}">
        <p14:creationId xmlns:p14="http://schemas.microsoft.com/office/powerpoint/2010/main" val="13709100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75</a:t>
            </a:fld>
            <a:endParaRPr lang="en-US"/>
          </a:p>
        </p:txBody>
      </p:sp>
    </p:spTree>
    <p:extLst>
      <p:ext uri="{BB962C8B-B14F-4D97-AF65-F5344CB8AC3E}">
        <p14:creationId xmlns:p14="http://schemas.microsoft.com/office/powerpoint/2010/main" val="9408153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76</a:t>
            </a:fld>
            <a:endParaRPr lang="en-US"/>
          </a:p>
        </p:txBody>
      </p:sp>
    </p:spTree>
    <p:extLst>
      <p:ext uri="{BB962C8B-B14F-4D97-AF65-F5344CB8AC3E}">
        <p14:creationId xmlns:p14="http://schemas.microsoft.com/office/powerpoint/2010/main" val="11544480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78</a:t>
            </a:fld>
            <a:endParaRPr lang="en-US"/>
          </a:p>
        </p:txBody>
      </p:sp>
    </p:spTree>
    <p:extLst>
      <p:ext uri="{BB962C8B-B14F-4D97-AF65-F5344CB8AC3E}">
        <p14:creationId xmlns:p14="http://schemas.microsoft.com/office/powerpoint/2010/main" val="7428962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79</a:t>
            </a:fld>
            <a:endParaRPr lang="en-US"/>
          </a:p>
        </p:txBody>
      </p:sp>
    </p:spTree>
    <p:extLst>
      <p:ext uri="{BB962C8B-B14F-4D97-AF65-F5344CB8AC3E}">
        <p14:creationId xmlns:p14="http://schemas.microsoft.com/office/powerpoint/2010/main" val="3306084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Upload additional files to Test Cloud</a:t>
            </a:r>
          </a:p>
          <a:p>
            <a:pPr marL="171450" indent="-171450">
              <a:buFont typeface="Arial" charset="0"/>
              <a:buChar char="•"/>
            </a:pPr>
            <a:r>
              <a:rPr lang="en-US" sz="1200" kern="1200">
                <a:solidFill>
                  <a:schemeClr val="tx1"/>
                </a:solidFill>
                <a:effectLst/>
                <a:latin typeface="+mn-lt"/>
                <a:ea typeface="+mn-ea"/>
                <a:cs typeface="+mn-cs"/>
              </a:rPr>
              <a:t>You may want to include other files with submission (e.g. a csv with multiple login info).</a:t>
            </a:r>
          </a:p>
          <a:p>
            <a:pPr marL="171450" indent="-171450">
              <a:buFont typeface="Arial" charset="0"/>
              <a:buChar char="•"/>
            </a:pPr>
            <a:r>
              <a:rPr lang="en-US" sz="1200" kern="1200">
                <a:solidFill>
                  <a:schemeClr val="tx1"/>
                </a:solidFill>
                <a:effectLst/>
                <a:latin typeface="+mn-lt"/>
                <a:ea typeface="+mn-ea"/>
                <a:cs typeface="+mn-cs"/>
              </a:rPr>
              <a:t>To do so, include it as embedded resource in Test solution, and pull info out of the assembly as needed.</a:t>
            </a:r>
          </a:p>
          <a:p>
            <a:endParaRPr lang="en-US" sz="1200" b="1"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Notifications</a:t>
            </a:r>
          </a:p>
          <a:p>
            <a:pPr marL="171450" indent="-171450">
              <a:buFont typeface="Arial" charset="0"/>
              <a:buChar char="•"/>
            </a:pPr>
            <a:r>
              <a:rPr lang="en-US" sz="1200" kern="1200">
                <a:solidFill>
                  <a:schemeClr val="tx1"/>
                </a:solidFill>
                <a:effectLst/>
                <a:latin typeface="+mn-lt"/>
                <a:ea typeface="+mn-ea"/>
                <a:cs typeface="+mn-cs"/>
              </a:rPr>
              <a:t>Android and iOS system notifications should be dismissed by the runtime of the tests automatically.</a:t>
            </a:r>
          </a:p>
          <a:p>
            <a:pPr marL="171450" indent="-171450">
              <a:buFont typeface="Arial" charset="0"/>
              <a:buChar char="•"/>
            </a:pPr>
            <a:r>
              <a:rPr lang="en-US" sz="1200" kern="1200">
                <a:solidFill>
                  <a:schemeClr val="tx1"/>
                </a:solidFill>
                <a:effectLst/>
                <a:latin typeface="+mn-lt"/>
                <a:ea typeface="+mn-ea"/>
                <a:cs typeface="+mn-cs"/>
              </a:rPr>
              <a:t>App implemented alerts will need to be dismissed through the tests.</a:t>
            </a:r>
            <a:endParaRPr lang="en-US"/>
          </a:p>
          <a:p>
            <a:endParaRPr lang="en-US"/>
          </a:p>
          <a:p>
            <a:r>
              <a:rPr lang="en-US" sz="1200" b="1" kern="1200">
                <a:solidFill>
                  <a:schemeClr val="tx1"/>
                </a:solidFill>
                <a:effectLst/>
                <a:latin typeface="+mn-lt"/>
                <a:ea typeface="+mn-ea"/>
                <a:cs typeface="+mn-cs"/>
              </a:rPr>
              <a:t>Invoking native UI methods on elements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Doesn’t simulate actual</a:t>
            </a:r>
            <a:r>
              <a:rPr lang="en-US" sz="1200" kern="1200" baseline="0">
                <a:solidFill>
                  <a:schemeClr val="tx1"/>
                </a:solidFill>
                <a:effectLst/>
                <a:latin typeface="+mn-lt"/>
                <a:ea typeface="+mn-ea"/>
                <a:cs typeface="+mn-cs"/>
              </a:rPr>
              <a:t> user interaction perfectly, but can be useful in certain situations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This can be especially useful to use instead of scrolling with UIPickerViews and</a:t>
            </a:r>
            <a:r>
              <a:rPr lang="en-US" sz="1200" kern="1200" baseline="0">
                <a:solidFill>
                  <a:schemeClr val="tx1"/>
                </a:solidFill>
                <a:effectLst/>
                <a:latin typeface="+mn-lt"/>
                <a:ea typeface="+mn-ea"/>
                <a:cs typeface="+mn-cs"/>
              </a:rPr>
              <a:t> UISliders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mn-ea"/>
                <a:cs typeface="+mn-cs"/>
              </a:rPr>
              <a:t>First locate the element in a query, then append .Invoke(“theMethod”, “firstParameter”, </a:t>
            </a:r>
            <a:r>
              <a:rPr lang="mr-IN" sz="1200" kern="1200">
                <a:solidFill>
                  <a:schemeClr val="tx1"/>
                </a:solidFill>
                <a:effectLst/>
                <a:latin typeface="+mn-lt"/>
                <a:ea typeface="+mn-ea"/>
                <a:cs typeface="+mn-cs"/>
              </a:rPr>
              <a:t>…</a:t>
            </a:r>
            <a:r>
              <a:rPr lang="en-US" sz="1200" kern="1200">
                <a:solidFill>
                  <a:schemeClr val="tx1"/>
                </a:solidFill>
                <a:effectLst/>
                <a:latin typeface="+mn-lt"/>
                <a:ea typeface="+mn-ea"/>
                <a:cs typeface="+mn-cs"/>
              </a:rPr>
              <a:t>) to the query to make the call on the native object</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E.g.</a:t>
            </a:r>
            <a:r>
              <a:rPr lang="en-US" sz="1200" kern="1200" baseline="0">
                <a:solidFill>
                  <a:schemeClr val="tx1"/>
                </a:solidFill>
                <a:effectLst/>
                <a:latin typeface="+mn-lt"/>
                <a:ea typeface="+mn-ea"/>
                <a:cs typeface="+mn-cs"/>
              </a:rPr>
              <a:t> use the </a:t>
            </a:r>
            <a:r>
              <a:rPr lang="en-US" sz="1200" kern="1200">
                <a:solidFill>
                  <a:schemeClr val="tx1"/>
                </a:solidFill>
                <a:effectLst/>
                <a:latin typeface="+mn-lt"/>
                <a:ea typeface="+mn-ea"/>
                <a:cs typeface="+mn-cs"/>
              </a:rPr>
              <a:t>setValue method of a UISlider elements instead of dragging coordinates</a:t>
            </a:r>
          </a:p>
          <a:p>
            <a:pPr marL="628650" lvl="1" indent="-171450">
              <a:buFont typeface="Arial" panose="020B0604020202020204" pitchFamily="34" charset="0"/>
              <a:buChar char="•"/>
            </a:pPr>
            <a:r>
              <a:rPr lang="en-US">
                <a:latin typeface="Menlo" charset="0"/>
                <a:ea typeface="Menlo" charset="0"/>
                <a:cs typeface="Menlo" charset="0"/>
              </a:rPr>
              <a:t>app.Query(x =&gt; x.Id(</a:t>
            </a:r>
            <a:r>
              <a:rPr lang="en-US">
                <a:solidFill>
                  <a:srgbClr val="50C300"/>
                </a:solidFill>
                <a:latin typeface="Menlo" charset="0"/>
                <a:ea typeface="Menlo" charset="0"/>
                <a:cs typeface="Menlo" charset="0"/>
              </a:rPr>
              <a:t>"slider"</a:t>
            </a:r>
            <a:r>
              <a:rPr lang="en-US">
                <a:latin typeface="Menlo" charset="0"/>
                <a:ea typeface="Menlo" charset="0"/>
                <a:cs typeface="Menlo" charset="0"/>
              </a:rPr>
              <a:t>).Invoke(</a:t>
            </a:r>
            <a:r>
              <a:rPr lang="en-US">
                <a:solidFill>
                  <a:srgbClr val="50C300"/>
                </a:solidFill>
                <a:latin typeface="Menlo" charset="0"/>
                <a:ea typeface="Menlo" charset="0"/>
                <a:cs typeface="Menlo" charset="0"/>
              </a:rPr>
              <a:t>"setValue"</a:t>
            </a:r>
            <a:r>
              <a:rPr lang="en-US">
                <a:latin typeface="Menlo" charset="0"/>
                <a:ea typeface="Menlo" charset="0"/>
                <a:cs typeface="Menlo" charset="0"/>
              </a:rPr>
              <a:t>, </a:t>
            </a:r>
            <a:r>
              <a:rPr lang="en-US">
                <a:solidFill>
                  <a:srgbClr val="E59800"/>
                </a:solidFill>
                <a:latin typeface="Menlo" charset="0"/>
                <a:ea typeface="Menlo" charset="0"/>
                <a:cs typeface="Menlo" charset="0"/>
              </a:rPr>
              <a:t>10</a:t>
            </a:r>
            <a:r>
              <a:rPr lang="en-US">
                <a:latin typeface="Menlo" charset="0"/>
                <a:ea typeface="Menlo" charset="0"/>
                <a:cs typeface="Menlo" charset="0"/>
              </a:rPr>
              <a:t>))</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D910A0A-9540-4D79-B21B-C384A079AB75}" type="slidenum">
              <a:rPr lang="en-US" smtClean="0"/>
              <a:t>80</a:t>
            </a:fld>
            <a:endParaRPr lang="en-US"/>
          </a:p>
        </p:txBody>
      </p:sp>
    </p:spTree>
    <p:extLst>
      <p:ext uri="{BB962C8B-B14F-4D97-AF65-F5344CB8AC3E}">
        <p14:creationId xmlns:p14="http://schemas.microsoft.com/office/powerpoint/2010/main" val="39064876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important factor of CI is the output because CI is not useful if you don’t have a</a:t>
            </a:r>
            <a:r>
              <a:rPr lang="en-US" baseline="0"/>
              <a:t> way of getting immediate feedback to the team based on the results, such as </a:t>
            </a:r>
            <a:r>
              <a:rPr lang="en-US" b="1" baseline="0"/>
              <a:t>the build is broken</a:t>
            </a:r>
            <a:r>
              <a:rPr lang="en-US" baseline="0"/>
              <a:t>, </a:t>
            </a:r>
            <a:r>
              <a:rPr lang="en-US" b="1" baseline="0"/>
              <a:t>a unit test failed</a:t>
            </a:r>
            <a:r>
              <a:rPr lang="en-US" baseline="0"/>
              <a:t>, or </a:t>
            </a:r>
            <a:r>
              <a:rPr lang="en-US" b="1" baseline="0"/>
              <a:t>the UI test failed</a:t>
            </a:r>
            <a:r>
              <a:rPr lang="en-US" baseline="0"/>
              <a:t>. You need some form of output to the team.</a:t>
            </a:r>
          </a:p>
          <a:p>
            <a:endParaRPr lang="en-US" baseline="0"/>
          </a:p>
          <a:p>
            <a:r>
              <a:rPr lang="en-US" baseline="0"/>
              <a:t>Adding a build dashboard is a good idea. (For example, Jenkins has a good UI that gives you information about the history of broken and successful builds so that you can roll back more easily.) </a:t>
            </a:r>
          </a:p>
          <a:p>
            <a:endParaRPr lang="en-US" baseline="0"/>
          </a:p>
          <a:p>
            <a:r>
              <a:rPr lang="en-US" baseline="0"/>
              <a:t>A dashboard typically offers a traffic light-type system that shows the current state of all of your various builds because you might have multiple build types (for example, different platforms) building independently. The dashboard lets you see the state of the iOS build, the Android build, and so on simultaneously and at all times.</a:t>
            </a:r>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7</a:t>
            </a:fld>
            <a:endParaRPr lang="en-US"/>
          </a:p>
        </p:txBody>
      </p:sp>
    </p:spTree>
    <p:extLst>
      <p:ext uri="{BB962C8B-B14F-4D97-AF65-F5344CB8AC3E}">
        <p14:creationId xmlns:p14="http://schemas.microsoft.com/office/powerpoint/2010/main" val="16062917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81</a:t>
            </a:fld>
            <a:endParaRPr lang="en-US"/>
          </a:p>
        </p:txBody>
      </p:sp>
    </p:spTree>
    <p:extLst>
      <p:ext uri="{BB962C8B-B14F-4D97-AF65-F5344CB8AC3E}">
        <p14:creationId xmlns:p14="http://schemas.microsoft.com/office/powerpoint/2010/main" val="2172866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build agent you’ll need and where it needs to point to build certain things. </a:t>
            </a:r>
          </a:p>
          <a:p>
            <a:r>
              <a:rPr lang="en-US"/>
              <a:t>Obviously, you can only build iOS applications through MacOS (formerly OSX). </a:t>
            </a:r>
          </a:p>
          <a:p>
            <a:r>
              <a:rPr lang="en-US"/>
              <a:t>For</a:t>
            </a:r>
            <a:r>
              <a:rPr lang="en-US" baseline="0"/>
              <a:t> Android, you can use MacOS or Windows.</a:t>
            </a:r>
          </a:p>
          <a:p>
            <a:r>
              <a:rPr lang="en-US" baseline="0"/>
              <a:t>For Windows phone, you use Windows.</a:t>
            </a:r>
          </a:p>
          <a:p>
            <a:endParaRPr lang="en-US" baseline="0"/>
          </a:p>
          <a:p>
            <a:pPr marL="0" indent="0">
              <a:buFont typeface="+mj-lt"/>
              <a:buNone/>
            </a:pPr>
            <a:r>
              <a:rPr lang="en-US" baseline="0"/>
              <a:t>In terms of setup steps, you need to:</a:t>
            </a:r>
          </a:p>
          <a:p>
            <a:pPr marL="228600" indent="-228600">
              <a:buFont typeface="+mj-lt"/>
              <a:buAutoNum type="arabicPeriod"/>
            </a:pPr>
            <a:r>
              <a:rPr lang="en-US" baseline="0"/>
              <a:t>Install the platform SDK specific to the platform you’re using</a:t>
            </a:r>
          </a:p>
          <a:p>
            <a:pPr marL="228600" indent="-228600">
              <a:buFont typeface="+mj-lt"/>
              <a:buAutoNum type="arabicPeriod"/>
            </a:pPr>
            <a:r>
              <a:rPr lang="en-US" baseline="0"/>
              <a:t>Install Xamarin</a:t>
            </a:r>
          </a:p>
          <a:p>
            <a:pPr marL="228600" indent="-228600">
              <a:buFont typeface="+mj-lt"/>
              <a:buAutoNum type="arabicPeriod"/>
            </a:pPr>
            <a:r>
              <a:rPr lang="en-US" baseline="0"/>
              <a:t>Install the agent software for the CI server</a:t>
            </a:r>
          </a:p>
          <a:p>
            <a:pPr marL="685800" lvl="1" indent="-228600">
              <a:buFont typeface="Arial" panose="020B0604020202020204" pitchFamily="34" charset="0"/>
              <a:buChar char="•"/>
            </a:pPr>
            <a:r>
              <a:rPr lang="en-US" baseline="0"/>
              <a:t>Essentially a common way for an automated process to kick off commands</a:t>
            </a:r>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8</a:t>
            </a:fld>
            <a:endParaRPr lang="en-US"/>
          </a:p>
        </p:txBody>
      </p:sp>
    </p:spTree>
    <p:extLst>
      <p:ext uri="{BB962C8B-B14F-4D97-AF65-F5344CB8AC3E}">
        <p14:creationId xmlns:p14="http://schemas.microsoft.com/office/powerpoint/2010/main" val="2053662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9</a:t>
            </a:fld>
            <a:endParaRPr lang="en-US"/>
          </a:p>
        </p:txBody>
      </p:sp>
    </p:spTree>
    <p:extLst>
      <p:ext uri="{BB962C8B-B14F-4D97-AF65-F5344CB8AC3E}">
        <p14:creationId xmlns:p14="http://schemas.microsoft.com/office/powerpoint/2010/main" val="13543072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3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609600" y="301657"/>
            <a:ext cx="10972800" cy="527019"/>
          </a:xfrm>
        </p:spPr>
        <p:txBody>
          <a:bodyPr>
            <a:normAutofit/>
          </a:bodyPr>
          <a:lstStyle>
            <a:lvl1pPr algn="l">
              <a:defRPr sz="2800" b="0" i="0">
                <a:solidFill>
                  <a:srgbClr val="002060"/>
                </a:solidFill>
                <a:latin typeface="+mn-lt"/>
                <a:cs typeface="Helvetica Light"/>
              </a:defRPr>
            </a:lvl1pPr>
          </a:lstStyle>
          <a:p>
            <a:r>
              <a:rPr lang="en-US"/>
              <a:t>Click to edit Master title style</a:t>
            </a:r>
          </a:p>
        </p:txBody>
      </p:sp>
      <p:sp>
        <p:nvSpPr>
          <p:cNvPr id="12" name="Content Placeholder 2"/>
          <p:cNvSpPr>
            <a:spLocks noGrp="1"/>
          </p:cNvSpPr>
          <p:nvPr>
            <p:ph idx="1" hasCustomPrompt="1"/>
          </p:nvPr>
        </p:nvSpPr>
        <p:spPr>
          <a:xfrm>
            <a:off x="609600" y="1338990"/>
            <a:ext cx="10972800" cy="4398719"/>
          </a:xfrm>
        </p:spPr>
        <p:txBody>
          <a:bodyPr numCol="1" spcCol="0"/>
          <a:lstStyle>
            <a:lvl1pPr marL="457189" indent="-457189">
              <a:lnSpc>
                <a:spcPct val="110000"/>
              </a:lnSpc>
              <a:buSzPct val="100000"/>
              <a:buFont typeface="Calibri Light" panose="020F0302020204030204" pitchFamily="34" charset="0"/>
              <a:buChar char="•"/>
              <a:defRPr sz="2400" b="0" i="0">
                <a:solidFill>
                  <a:schemeClr val="tx1"/>
                </a:solidFill>
                <a:latin typeface="Calibri Light"/>
                <a:cs typeface="Calibri Light"/>
              </a:defRPr>
            </a:lvl1pPr>
            <a:lvl2pPr marL="685800" indent="-228600">
              <a:buFont typeface="Calibri Light" panose="020F0302020204030204" pitchFamily="34" charset="0"/>
              <a:buChar char="–"/>
              <a:defRPr sz="2000" b="0" i="0">
                <a:solidFill>
                  <a:schemeClr val="tx1"/>
                </a:solidFill>
                <a:latin typeface="Calibri Light" panose="020F0302020204030204" pitchFamily="34" charset="0"/>
                <a:cs typeface="Calibri Light" panose="020F0302020204030204" pitchFamily="34" charset="0"/>
              </a:defRPr>
            </a:lvl2pPr>
            <a:lvl3pPr>
              <a:defRPr sz="1800" b="0" i="0">
                <a:solidFill>
                  <a:srgbClr val="6C6C6C"/>
                </a:solidFill>
                <a:latin typeface="Calibri Light" panose="020F0302020204030204" pitchFamily="34" charset="0"/>
                <a:cs typeface="Calibri Light" panose="020F0302020204030204" pitchFamily="34" charset="0"/>
              </a:defRPr>
            </a:lvl3pPr>
            <a:lvl4pPr marL="1371600" indent="0">
              <a:buNone/>
              <a:defRPr sz="1600"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3"/>
            <a:endParaRPr lang="en-US"/>
          </a:p>
          <a:p>
            <a:pPr lvl="3"/>
            <a:endParaRPr lang="en-US"/>
          </a:p>
          <a:p>
            <a:pPr lvl="2"/>
            <a:endParaRPr lang="en-US"/>
          </a:p>
          <a:p>
            <a:pPr lvl="1"/>
            <a:endParaRPr lang="en-US"/>
          </a:p>
          <a:p>
            <a:pPr lvl="4"/>
            <a:endParaRPr lang="en-US"/>
          </a:p>
          <a:p>
            <a:pPr lvl="1"/>
            <a:endParaRPr lang="en-US"/>
          </a:p>
          <a:p>
            <a:pPr lvl="0"/>
            <a:endParaRPr lang="en-US"/>
          </a:p>
        </p:txBody>
      </p:sp>
      <p:cxnSp>
        <p:nvCxnSpPr>
          <p:cNvPr id="41" name="Straight Connector 40"/>
          <p:cNvCxnSpPr/>
          <p:nvPr userDrawn="1"/>
        </p:nvCxnSpPr>
        <p:spPr>
          <a:xfrm>
            <a:off x="2026366" y="6559743"/>
            <a:ext cx="8207017" cy="27324"/>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pic>
        <p:nvPicPr>
          <p:cNvPr id="13" name="Picture 12" descr="dark logo for slid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26624" y="6436996"/>
            <a:ext cx="1255776" cy="284480"/>
          </a:xfrm>
          <a:prstGeom prst="rect">
            <a:avLst/>
          </a:prstGeom>
        </p:spPr>
      </p:pic>
    </p:spTree>
    <p:extLst>
      <p:ext uri="{BB962C8B-B14F-4D97-AF65-F5344CB8AC3E}">
        <p14:creationId xmlns:p14="http://schemas.microsoft.com/office/powerpoint/2010/main" val="1425494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Content with Caption">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89" y="-76200"/>
            <a:ext cx="12210956" cy="7104821"/>
          </a:xfrm>
          <a:prstGeom prst="rect">
            <a:avLst/>
          </a:prstGeom>
        </p:spPr>
      </p:pic>
      <p:sp>
        <p:nvSpPr>
          <p:cNvPr id="10" name="Title 1"/>
          <p:cNvSpPr>
            <a:spLocks noGrp="1"/>
          </p:cNvSpPr>
          <p:nvPr>
            <p:ph type="title"/>
          </p:nvPr>
        </p:nvSpPr>
        <p:spPr>
          <a:xfrm>
            <a:off x="609600" y="301657"/>
            <a:ext cx="10972800" cy="527019"/>
          </a:xfrm>
        </p:spPr>
        <p:txBody>
          <a:bodyPr>
            <a:normAutofit/>
          </a:bodyPr>
          <a:lstStyle>
            <a:lvl1pPr algn="l">
              <a:defRPr sz="3733" b="0" i="0">
                <a:solidFill>
                  <a:srgbClr val="3C90D1"/>
                </a:solidFill>
                <a:latin typeface="Helvetica Light"/>
                <a:cs typeface="Helvetica Light"/>
              </a:defRPr>
            </a:lvl1pPr>
          </a:lstStyle>
          <a:p>
            <a:r>
              <a:rPr lang="en-US"/>
              <a:t>Click to edit Master title style</a:t>
            </a:r>
          </a:p>
        </p:txBody>
      </p:sp>
      <p:sp>
        <p:nvSpPr>
          <p:cNvPr id="12" name="Content Placeholder 2"/>
          <p:cNvSpPr>
            <a:spLocks noGrp="1"/>
          </p:cNvSpPr>
          <p:nvPr>
            <p:ph idx="1"/>
          </p:nvPr>
        </p:nvSpPr>
        <p:spPr>
          <a:xfrm>
            <a:off x="609600" y="1338990"/>
            <a:ext cx="10972800" cy="4398719"/>
          </a:xfrm>
        </p:spPr>
        <p:txBody>
          <a:bodyPr numCol="1" spcCol="0"/>
          <a:lstStyle>
            <a:lvl1pPr marL="457189" indent="-457189">
              <a:lnSpc>
                <a:spcPct val="110000"/>
              </a:lnSpc>
              <a:buSzPct val="138000"/>
              <a:buFont typeface="Wingdings" charset="2"/>
              <a:buChar char="§"/>
              <a:defRPr sz="32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pic>
        <p:nvPicPr>
          <p:cNvPr id="14" name="Picture 13" descr="slide footer logo.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26624" y="6436996"/>
            <a:ext cx="1255776" cy="284480"/>
          </a:xfrm>
          <a:prstGeom prst="rect">
            <a:avLst/>
          </a:prstGeom>
        </p:spPr>
      </p:pic>
      <p:cxnSp>
        <p:nvCxnSpPr>
          <p:cNvPr id="16" name="Straight Connector 15"/>
          <p:cNvCxnSpPr/>
          <p:nvPr userDrawn="1"/>
        </p:nvCxnSpPr>
        <p:spPr>
          <a:xfrm>
            <a:off x="1958633" y="6559743"/>
            <a:ext cx="8207017" cy="27324"/>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72856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72200" y="1338990"/>
            <a:ext cx="5181600" cy="48379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E4ACAE72-A806-F04B-98F3-900B879FA787}"/>
              </a:ext>
            </a:extLst>
          </p:cNvPr>
          <p:cNvCxnSpPr/>
          <p:nvPr userDrawn="1"/>
        </p:nvCxnSpPr>
        <p:spPr>
          <a:xfrm>
            <a:off x="2026366" y="6559743"/>
            <a:ext cx="8207017" cy="27324"/>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pic>
        <p:nvPicPr>
          <p:cNvPr id="9" name="Picture 8" descr="dark logo for slide.png">
            <a:extLst>
              <a:ext uri="{FF2B5EF4-FFF2-40B4-BE49-F238E27FC236}">
                <a16:creationId xmlns:a16="http://schemas.microsoft.com/office/drawing/2014/main" id="{72285A36-762F-F54F-BBE7-A7916F583A3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26624" y="6436996"/>
            <a:ext cx="1255776" cy="284480"/>
          </a:xfrm>
          <a:prstGeom prst="rect">
            <a:avLst/>
          </a:prstGeom>
        </p:spPr>
      </p:pic>
      <p:sp>
        <p:nvSpPr>
          <p:cNvPr id="10" name="Title 1">
            <a:extLst>
              <a:ext uri="{FF2B5EF4-FFF2-40B4-BE49-F238E27FC236}">
                <a16:creationId xmlns:a16="http://schemas.microsoft.com/office/drawing/2014/main" id="{F60D125E-D838-2E43-8804-0ACF648159BE}"/>
              </a:ext>
            </a:extLst>
          </p:cNvPr>
          <p:cNvSpPr>
            <a:spLocks noGrp="1"/>
          </p:cNvSpPr>
          <p:nvPr>
            <p:ph type="title"/>
          </p:nvPr>
        </p:nvSpPr>
        <p:spPr>
          <a:xfrm>
            <a:off x="609600" y="301657"/>
            <a:ext cx="10972800" cy="527019"/>
          </a:xfrm>
        </p:spPr>
        <p:txBody>
          <a:bodyPr>
            <a:normAutofit/>
          </a:bodyPr>
          <a:lstStyle>
            <a:lvl1pPr algn="l">
              <a:defRPr sz="2800" b="0" i="0">
                <a:solidFill>
                  <a:srgbClr val="002060"/>
                </a:solidFill>
                <a:latin typeface="+mn-lt"/>
                <a:cs typeface="Helvetica Light"/>
              </a:defRPr>
            </a:lvl1pPr>
          </a:lstStyle>
          <a:p>
            <a:r>
              <a:rPr lang="en-US"/>
              <a:t>Click to edit Master title style</a:t>
            </a:r>
          </a:p>
        </p:txBody>
      </p:sp>
      <p:sp>
        <p:nvSpPr>
          <p:cNvPr id="11" name="Content Placeholder 2">
            <a:extLst>
              <a:ext uri="{FF2B5EF4-FFF2-40B4-BE49-F238E27FC236}">
                <a16:creationId xmlns:a16="http://schemas.microsoft.com/office/drawing/2014/main" id="{52944985-3A4C-974D-B37E-F26A04E2558F}"/>
              </a:ext>
            </a:extLst>
          </p:cNvPr>
          <p:cNvSpPr>
            <a:spLocks noGrp="1"/>
          </p:cNvSpPr>
          <p:nvPr>
            <p:ph idx="1" hasCustomPrompt="1"/>
          </p:nvPr>
        </p:nvSpPr>
        <p:spPr>
          <a:xfrm>
            <a:off x="609600" y="1338990"/>
            <a:ext cx="5114795" cy="4837973"/>
          </a:xfrm>
        </p:spPr>
        <p:txBody>
          <a:bodyPr numCol="1" spcCol="0"/>
          <a:lstStyle>
            <a:lvl1pPr marL="457189" indent="-457189">
              <a:lnSpc>
                <a:spcPct val="110000"/>
              </a:lnSpc>
              <a:buSzPct val="100000"/>
              <a:buFont typeface="Calibri Light" panose="020F0302020204030204" pitchFamily="34" charset="0"/>
              <a:buChar char="•"/>
              <a:defRPr sz="2400" b="0" i="0">
                <a:solidFill>
                  <a:schemeClr val="tx1"/>
                </a:solidFill>
                <a:latin typeface="Calibri Light"/>
                <a:cs typeface="Calibri Light"/>
              </a:defRPr>
            </a:lvl1pPr>
            <a:lvl2pPr marL="685800" indent="-228600">
              <a:buFont typeface="Calibri Light" panose="020F0302020204030204" pitchFamily="34" charset="0"/>
              <a:buChar char="–"/>
              <a:defRPr sz="2000" b="0" i="0">
                <a:solidFill>
                  <a:schemeClr val="tx1"/>
                </a:solidFill>
                <a:latin typeface="Calibri Light" panose="020F0302020204030204" pitchFamily="34" charset="0"/>
                <a:cs typeface="Calibri Light" panose="020F0302020204030204" pitchFamily="34" charset="0"/>
              </a:defRPr>
            </a:lvl2pPr>
            <a:lvl3pPr>
              <a:defRPr sz="1800" b="0" i="0">
                <a:solidFill>
                  <a:srgbClr val="6C6C6C"/>
                </a:solidFill>
                <a:latin typeface="Calibri Light" panose="020F0302020204030204" pitchFamily="34" charset="0"/>
                <a:cs typeface="Calibri Light" panose="020F0302020204030204" pitchFamily="34" charset="0"/>
              </a:defRPr>
            </a:lvl3pPr>
            <a:lvl4pPr marL="1371600" indent="0">
              <a:buNone/>
              <a:defRPr sz="1600"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3"/>
            <a:endParaRPr lang="en-US"/>
          </a:p>
          <a:p>
            <a:pPr lvl="3"/>
            <a:endParaRPr lang="en-US"/>
          </a:p>
          <a:p>
            <a:pPr lvl="2"/>
            <a:endParaRPr lang="en-US"/>
          </a:p>
          <a:p>
            <a:pPr lvl="1"/>
            <a:endParaRPr lang="en-US"/>
          </a:p>
          <a:p>
            <a:pPr lvl="4"/>
            <a:endParaRPr lang="en-US"/>
          </a:p>
          <a:p>
            <a:pPr lvl="1"/>
            <a:endParaRPr lang="en-US"/>
          </a:p>
          <a:p>
            <a:pPr lvl="0"/>
            <a:endParaRPr lang="en-US"/>
          </a:p>
        </p:txBody>
      </p:sp>
    </p:spTree>
    <p:extLst>
      <p:ext uri="{BB962C8B-B14F-4D97-AF65-F5344CB8AC3E}">
        <p14:creationId xmlns:p14="http://schemas.microsoft.com/office/powerpoint/2010/main" val="932814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1FC577-A914-4AF4-B89D-6755FFB79CF9}" type="datetimeFigureOut">
              <a:rPr lang="en-US" smtClean="0"/>
              <a:t>9/11/2018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3621138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Quote ">
    <p:bg>
      <p:bgRef idx="1001">
        <a:schemeClr val="bg1"/>
      </p:bgRef>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5825067" y="1338990"/>
            <a:ext cx="5757333" cy="4398719"/>
          </a:xfrm>
        </p:spPr>
        <p:txBody>
          <a:bodyPr numCol="1" spcCol="0">
            <a:normAutofit/>
          </a:bodyPr>
          <a:lstStyle>
            <a:lvl1pPr marL="380990" indent="-380990">
              <a:lnSpc>
                <a:spcPct val="110000"/>
              </a:lnSpc>
              <a:buSzPct val="110000"/>
              <a:buFont typeface="Arial"/>
              <a:buChar char="•"/>
              <a:defRPr sz="2400" b="0" i="0">
                <a:solidFill>
                  <a:srgbClr val="032B4E"/>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sp>
        <p:nvSpPr>
          <p:cNvPr id="8" name="Title 1"/>
          <p:cNvSpPr>
            <a:spLocks noGrp="1"/>
          </p:cNvSpPr>
          <p:nvPr>
            <p:ph type="title"/>
          </p:nvPr>
        </p:nvSpPr>
        <p:spPr>
          <a:xfrm>
            <a:off x="5825067" y="318593"/>
            <a:ext cx="5757333" cy="527019"/>
          </a:xfrm>
        </p:spPr>
        <p:txBody>
          <a:bodyPr>
            <a:noAutofit/>
          </a:bodyPr>
          <a:lstStyle>
            <a:lvl1pPr algn="l">
              <a:defRPr sz="3200" b="0" i="0">
                <a:solidFill>
                  <a:srgbClr val="3C90D1"/>
                </a:solidFill>
                <a:latin typeface="+mn-lt"/>
                <a:cs typeface="Helvetica Light"/>
              </a:defRPr>
            </a:lvl1pPr>
          </a:lstStyle>
          <a:p>
            <a:r>
              <a:rPr lang="en-US"/>
              <a:t>Click to edit Master title style</a:t>
            </a:r>
          </a:p>
        </p:txBody>
      </p:sp>
    </p:spTree>
    <p:extLst>
      <p:ext uri="{BB962C8B-B14F-4D97-AF65-F5344CB8AC3E}">
        <p14:creationId xmlns:p14="http://schemas.microsoft.com/office/powerpoint/2010/main" val="1591687984"/>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XamCS-Exercise">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609600" y="697949"/>
            <a:ext cx="10972800" cy="703148"/>
          </a:xfrm>
          <a:prstGeom prst="rect">
            <a:avLst/>
          </a:prstGeom>
          <a:noFill/>
          <a:ln>
            <a:noFill/>
          </a:ln>
        </p:spPr>
        <p:txBody>
          <a:bodyPr lIns="91425" tIns="91425" rIns="91425" bIns="91425" anchor="ctr" anchorCtr="0">
            <a:normAutofit/>
          </a:bodyPr>
          <a:lstStyle>
            <a:lvl1pPr algn="l" rtl="0">
              <a:spcBef>
                <a:spcPts val="0"/>
              </a:spcBef>
              <a:buClr>
                <a:schemeClr val="dk1"/>
              </a:buClr>
              <a:buFont typeface="Calibri"/>
              <a:buNone/>
              <a:defRPr sz="2800">
                <a:solidFill>
                  <a:srgbClr val="002060"/>
                </a:solidFill>
                <a:latin typeface="+mn-lt"/>
                <a:ea typeface="Calibri Light" panose="020F0302020204030204" pitchFamily="34" charset="0"/>
                <a:cs typeface="Arial" charset="0"/>
                <a:sym typeface="Quattrocento Sans"/>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body" idx="1"/>
          </p:nvPr>
        </p:nvSpPr>
        <p:spPr>
          <a:xfrm>
            <a:off x="609600" y="1870516"/>
            <a:ext cx="10972800" cy="4124703"/>
          </a:xfrm>
          <a:prstGeom prst="rect">
            <a:avLst/>
          </a:prstGeom>
          <a:noFill/>
          <a:ln>
            <a:noFill/>
          </a:ln>
        </p:spPr>
        <p:txBody>
          <a:bodyPr lIns="91425" tIns="91425" rIns="91425" bIns="91425" anchor="t" anchorCtr="0">
            <a:normAutofit/>
          </a:bodyPr>
          <a:lstStyle>
            <a:lvl1pPr marL="457200" indent="-457200" rtl="0">
              <a:lnSpc>
                <a:spcPct val="110000"/>
              </a:lnSpc>
              <a:spcBef>
                <a:spcPts val="1000"/>
              </a:spcBef>
              <a:buClrTx/>
              <a:buFont typeface="Arial" panose="020B0604020202020204" pitchFamily="34" charset="0"/>
              <a:buChar char="•"/>
              <a:defRPr sz="2400">
                <a:solidFill>
                  <a:schemeClr val="tx1"/>
                </a:solidFill>
                <a:latin typeface="Calibri Light" panose="020F0302020204030204" pitchFamily="34" charset="0"/>
                <a:ea typeface="Calibri Light" panose="020F0302020204030204" pitchFamily="34" charset="0"/>
                <a:cs typeface="Arial" charset="0"/>
                <a:sym typeface="Quattrocento Sans"/>
              </a:defRPr>
            </a:lvl1pPr>
            <a:lvl2pPr marL="457200" indent="-457200" rtl="0">
              <a:spcBef>
                <a:spcPts val="0"/>
              </a:spcBef>
              <a:buFont typeface="+mj-lt"/>
              <a:buAutoNum type="arabicPeriod"/>
              <a:defRPr sz="2400"/>
            </a:lvl2pPr>
            <a:lvl3pPr marL="224114" indent="-3985" rtl="0">
              <a:spcBef>
                <a:spcPts val="0"/>
              </a:spcBef>
              <a:buFont typeface="Calibri"/>
              <a:buNone/>
              <a:defRPr sz="2000"/>
            </a:lvl3pPr>
            <a:lvl4pPr marL="448227" indent="-7970" rtl="0">
              <a:spcBef>
                <a:spcPts val="0"/>
              </a:spcBef>
              <a:buFont typeface="Calibri"/>
              <a:buNone/>
              <a:defRPr/>
            </a:lvl4pPr>
            <a:lvl5pPr marL="672341" indent="-11957" rtl="0">
              <a:spcBef>
                <a:spcPts val="0"/>
              </a:spcBef>
              <a:buFont typeface="Calibri"/>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pPr lvl="2"/>
            <a:endParaRPr lang="en-US" sz="2400">
              <a:latin typeface="Calibri Light" panose="020F0302020204030204" pitchFamily="34" charset="0"/>
            </a:endParaRPr>
          </a:p>
          <a:p>
            <a:pPr lvl="2"/>
            <a:endParaRPr lang="en-US" sz="2400">
              <a:latin typeface="Calibri Light" panose="020F0302020204030204" pitchFamily="34" charset="0"/>
            </a:endParaRPr>
          </a:p>
          <a:p>
            <a:endParaRPr lang="en-US" sz="2400">
              <a:latin typeface="Calibri Light" panose="020F0302020204030204" pitchFamily="34" charset="0"/>
            </a:endParaRPr>
          </a:p>
          <a:p>
            <a:endParaRPr/>
          </a:p>
        </p:txBody>
      </p:sp>
      <p:sp>
        <p:nvSpPr>
          <p:cNvPr id="37" name="Shape 37"/>
          <p:cNvSpPr/>
          <p:nvPr/>
        </p:nvSpPr>
        <p:spPr>
          <a:xfrm>
            <a:off x="0" y="1"/>
            <a:ext cx="12192000" cy="588209"/>
          </a:xfrm>
          <a:prstGeom prst="rect">
            <a:avLst/>
          </a:prstGeom>
          <a:solidFill>
            <a:srgbClr val="1E2F3F"/>
          </a:solidFill>
          <a:ln>
            <a:noFill/>
          </a:ln>
        </p:spPr>
        <p:txBody>
          <a:bodyPr lIns="121900" tIns="60933" rIns="121900" bIns="60933" anchor="ctr" anchorCtr="0">
            <a:noAutofit/>
          </a:bodyPr>
          <a:lstStyle/>
          <a:p>
            <a:pPr marL="0" marR="0" lvl="0" indent="0" algn="ctr" rtl="0">
              <a:lnSpc>
                <a:spcPct val="90000"/>
              </a:lnSpc>
              <a:spcBef>
                <a:spcPts val="0"/>
              </a:spcBef>
              <a:spcAft>
                <a:spcPts val="0"/>
              </a:spcAft>
              <a:buClr>
                <a:srgbClr val="000000"/>
              </a:buClr>
              <a:buFont typeface="Arial"/>
              <a:buNone/>
            </a:pPr>
            <a:endParaRPr sz="1867" b="0" i="0" u="none" strike="noStrike" cap="none" baseline="0">
              <a:solidFill>
                <a:srgbClr val="FFFFFF"/>
              </a:solidFill>
              <a:latin typeface="Arial" charset="0"/>
              <a:ea typeface="Arial" charset="0"/>
              <a:cs typeface="Arial" charset="0"/>
              <a:sym typeface="Calibri"/>
              <a:rtl val="0"/>
            </a:endParaRPr>
          </a:p>
        </p:txBody>
      </p:sp>
      <p:pic>
        <p:nvPicPr>
          <p:cNvPr id="40" name="Shape 4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29858" y="126464"/>
            <a:ext cx="386945" cy="312425"/>
          </a:xfrm>
          <a:prstGeom prst="rect">
            <a:avLst/>
          </a:prstGeom>
          <a:noFill/>
          <a:ln>
            <a:noFill/>
          </a:ln>
        </p:spPr>
      </p:pic>
      <p:cxnSp>
        <p:nvCxnSpPr>
          <p:cNvPr id="6" name="Straight Connector 5"/>
          <p:cNvCxnSpPr/>
          <p:nvPr userDrawn="1"/>
        </p:nvCxnSpPr>
        <p:spPr>
          <a:xfrm>
            <a:off x="609600" y="6584396"/>
            <a:ext cx="9523192"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7" name="Picture 6" descr="dark logo for slid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33736" y="6436996"/>
            <a:ext cx="1255776" cy="284480"/>
          </a:xfrm>
          <a:prstGeom prst="rect">
            <a:avLst/>
          </a:prstGeom>
        </p:spPr>
      </p:pic>
    </p:spTree>
    <p:extLst>
      <p:ext uri="{BB962C8B-B14F-4D97-AF65-F5344CB8AC3E}">
        <p14:creationId xmlns:p14="http://schemas.microsoft.com/office/powerpoint/2010/main" val="3127724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XamCS-Demo">
    <p:spTree>
      <p:nvGrpSpPr>
        <p:cNvPr id="1" name=""/>
        <p:cNvGrpSpPr/>
        <p:nvPr/>
      </p:nvGrpSpPr>
      <p:grpSpPr>
        <a:xfrm>
          <a:off x="0" y="0"/>
          <a:ext cx="0" cy="0"/>
          <a:chOff x="0" y="0"/>
          <a:chExt cx="0" cy="0"/>
        </a:xfrm>
      </p:grpSpPr>
      <p:pic>
        <p:nvPicPr>
          <p:cNvPr id="6" name="Picture 5" descr="bg4-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 y="3"/>
            <a:ext cx="12185601" cy="6871724"/>
          </a:xfrm>
          <a:prstGeom prst="rect">
            <a:avLst/>
          </a:prstGeom>
        </p:spPr>
      </p:pic>
      <p:sp>
        <p:nvSpPr>
          <p:cNvPr id="7" name="Content Placeholder 2"/>
          <p:cNvSpPr>
            <a:spLocks noGrp="1"/>
          </p:cNvSpPr>
          <p:nvPr>
            <p:ph idx="1" hasCustomPrompt="1"/>
          </p:nvPr>
        </p:nvSpPr>
        <p:spPr>
          <a:xfrm>
            <a:off x="1084082" y="1236505"/>
            <a:ext cx="5355870" cy="4398719"/>
          </a:xfrm>
        </p:spPr>
        <p:txBody>
          <a:bodyPr numCol="1" spcCol="0">
            <a:normAutofit/>
          </a:bodyPr>
          <a:lstStyle>
            <a:lvl1pPr marL="0" indent="0">
              <a:lnSpc>
                <a:spcPct val="110000"/>
              </a:lnSpc>
              <a:buSzPct val="138000"/>
              <a:buFontTx/>
              <a:buNone/>
              <a:defRPr sz="5400" b="0" i="0">
                <a:solidFill>
                  <a:srgbClr val="002060"/>
                </a:solidFill>
                <a:latin typeface="Calibri"/>
                <a:cs typeface="Calibri"/>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text</a:t>
            </a:r>
          </a:p>
        </p:txBody>
      </p:sp>
      <p:cxnSp>
        <p:nvCxnSpPr>
          <p:cNvPr id="9" name="Straight Connector 8"/>
          <p:cNvCxnSpPr/>
          <p:nvPr userDrawn="1"/>
        </p:nvCxnSpPr>
        <p:spPr>
          <a:xfrm>
            <a:off x="609600" y="6584396"/>
            <a:ext cx="9523192"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10" name="Picture 9" descr="dark logo for slid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33736" y="6436996"/>
            <a:ext cx="1255776" cy="284480"/>
          </a:xfrm>
          <a:prstGeom prst="rect">
            <a:avLst/>
          </a:prstGeom>
        </p:spPr>
      </p:pic>
    </p:spTree>
    <p:extLst>
      <p:ext uri="{BB962C8B-B14F-4D97-AF65-F5344CB8AC3E}">
        <p14:creationId xmlns:p14="http://schemas.microsoft.com/office/powerpoint/2010/main" val="2642290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1" descr="bg-01-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41281"/>
            <a:ext cx="12264501" cy="6916217"/>
          </a:xfrm>
          <a:prstGeom prst="rect">
            <a:avLst/>
          </a:prstGeom>
        </p:spPr>
      </p:pic>
      <p:sp>
        <p:nvSpPr>
          <p:cNvPr id="3" name="Subtitle 2"/>
          <p:cNvSpPr>
            <a:spLocks noGrp="1"/>
          </p:cNvSpPr>
          <p:nvPr>
            <p:ph type="subTitle" idx="1" hasCustomPrompt="1"/>
          </p:nvPr>
        </p:nvSpPr>
        <p:spPr>
          <a:xfrm>
            <a:off x="4509391" y="3940772"/>
            <a:ext cx="6979468" cy="1752600"/>
          </a:xfrm>
        </p:spPr>
        <p:txBody>
          <a:bodyPr>
            <a:normAutofit/>
          </a:bodyPr>
          <a:lstStyle>
            <a:lvl1pPr marL="0" indent="0" algn="l">
              <a:buNone/>
              <a:defRPr sz="3733" b="0" i="0">
                <a:solidFill>
                  <a:srgbClr val="BFBFBF"/>
                </a:solidFill>
                <a:latin typeface="+mn-lt"/>
                <a:cs typeface="Helvetica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a:t>
            </a:r>
            <a:br>
              <a:rPr lang="en-US"/>
            </a:br>
            <a:r>
              <a:rPr lang="en-US"/>
              <a:t>subtitle style</a:t>
            </a:r>
          </a:p>
        </p:txBody>
      </p:sp>
      <p:pic>
        <p:nvPicPr>
          <p:cNvPr id="13" name="Picture 12" descr="logo for slide.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6937" y="2657668"/>
            <a:ext cx="6347065" cy="1466669"/>
          </a:xfrm>
          <a:prstGeom prst="rect">
            <a:avLst/>
          </a:prstGeom>
        </p:spPr>
      </p:pic>
    </p:spTree>
    <p:extLst>
      <p:ext uri="{BB962C8B-B14F-4D97-AF65-F5344CB8AC3E}">
        <p14:creationId xmlns:p14="http://schemas.microsoft.com/office/powerpoint/2010/main" val="792636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ection Header-dark">
    <p:bg>
      <p:bgPr>
        <a:solidFill>
          <a:srgbClr val="2D3E50"/>
        </a:solidFill>
        <a:effectLst/>
      </p:bgPr>
    </p:bg>
    <p:spTree>
      <p:nvGrpSpPr>
        <p:cNvPr id="1" name=""/>
        <p:cNvGrpSpPr/>
        <p:nvPr/>
      </p:nvGrpSpPr>
      <p:grpSpPr>
        <a:xfrm>
          <a:off x="0" y="0"/>
          <a:ext cx="0" cy="0"/>
          <a:chOff x="0" y="0"/>
          <a:chExt cx="0" cy="0"/>
        </a:xfrm>
      </p:grpSpPr>
      <p:pic>
        <p:nvPicPr>
          <p:cNvPr id="7" name="Picture 6" descr="bg3-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6933"/>
            <a:ext cx="12251267" cy="6908753"/>
          </a:xfrm>
          <a:prstGeom prst="rect">
            <a:avLst/>
          </a:prstGeom>
        </p:spPr>
      </p:pic>
      <p:sp>
        <p:nvSpPr>
          <p:cNvPr id="9" name="Subtitle 2"/>
          <p:cNvSpPr>
            <a:spLocks noGrp="1"/>
          </p:cNvSpPr>
          <p:nvPr>
            <p:ph type="subTitle" idx="1" hasCustomPrompt="1"/>
          </p:nvPr>
        </p:nvSpPr>
        <p:spPr>
          <a:xfrm>
            <a:off x="609600" y="2138456"/>
            <a:ext cx="11279543" cy="2658157"/>
          </a:xfrm>
        </p:spPr>
        <p:txBody>
          <a:bodyPr>
            <a:noAutofit/>
          </a:bodyPr>
          <a:lstStyle>
            <a:lvl1pPr marL="0" indent="0" algn="l">
              <a:buNone/>
              <a:defRPr sz="6400" b="0" i="0">
                <a:solidFill>
                  <a:srgbClr val="BFBFBF"/>
                </a:solidFill>
                <a:latin typeface="+mn-lt"/>
                <a:cs typeface="Helvetica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a:t>
            </a:r>
            <a:br>
              <a:rPr lang="en-US"/>
            </a:br>
            <a:r>
              <a:rPr lang="en-US"/>
              <a:t>subtitle style</a:t>
            </a:r>
          </a:p>
        </p:txBody>
      </p:sp>
    </p:spTree>
    <p:extLst>
      <p:ext uri="{BB962C8B-B14F-4D97-AF65-F5344CB8AC3E}">
        <p14:creationId xmlns:p14="http://schemas.microsoft.com/office/powerpoint/2010/main" val="4139932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header 2">
    <p:spTree>
      <p:nvGrpSpPr>
        <p:cNvPr id="1" name=""/>
        <p:cNvGrpSpPr/>
        <p:nvPr/>
      </p:nvGrpSpPr>
      <p:grpSpPr>
        <a:xfrm>
          <a:off x="0" y="0"/>
          <a:ext cx="0" cy="0"/>
          <a:chOff x="0" y="0"/>
          <a:chExt cx="0" cy="0"/>
        </a:xfrm>
      </p:grpSpPr>
      <p:pic>
        <p:nvPicPr>
          <p:cNvPr id="8" name="Picture 7" descr="bg4-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 y="-13722"/>
            <a:ext cx="12185601" cy="6871724"/>
          </a:xfrm>
          <a:prstGeom prst="rect">
            <a:avLst/>
          </a:prstGeom>
        </p:spPr>
      </p:pic>
      <p:sp>
        <p:nvSpPr>
          <p:cNvPr id="11" name="Subtitle 2"/>
          <p:cNvSpPr>
            <a:spLocks noGrp="1"/>
          </p:cNvSpPr>
          <p:nvPr>
            <p:ph type="subTitle" idx="1" hasCustomPrompt="1"/>
          </p:nvPr>
        </p:nvSpPr>
        <p:spPr>
          <a:xfrm>
            <a:off x="609600" y="2070724"/>
            <a:ext cx="11279543" cy="2658157"/>
          </a:xfrm>
        </p:spPr>
        <p:txBody>
          <a:bodyPr>
            <a:noAutofit/>
          </a:bodyPr>
          <a:lstStyle>
            <a:lvl1pPr marL="0" indent="0" algn="l">
              <a:buNone/>
              <a:defRPr sz="6400" b="0" i="0">
                <a:solidFill>
                  <a:srgbClr val="6C6C6C"/>
                </a:solidFill>
                <a:latin typeface="+mn-lt"/>
                <a:cs typeface="Helvetica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a:t>
            </a:r>
            <a:br>
              <a:rPr lang="en-US"/>
            </a:br>
            <a:r>
              <a:rPr lang="en-US"/>
              <a:t>subtitle style</a:t>
            </a:r>
          </a:p>
        </p:txBody>
      </p:sp>
    </p:spTree>
    <p:extLst>
      <p:ext uri="{BB962C8B-B14F-4D97-AF65-F5344CB8AC3E}">
        <p14:creationId xmlns:p14="http://schemas.microsoft.com/office/powerpoint/2010/main" val="2673534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1FC577-A914-4AF4-B89D-6755FFB79CF9}" type="datetimeFigureOut">
              <a:rPr lang="en-US" smtClean="0"/>
              <a:t>9/11/2018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4E7685-1073-4BB3-BCCF-F0A6A0D2C708}" type="slidenum">
              <a:rPr lang="en-US" smtClean="0"/>
              <a:t>‹#›</a:t>
            </a:fld>
            <a:endParaRPr lang="en-US"/>
          </a:p>
        </p:txBody>
      </p:sp>
    </p:spTree>
    <p:extLst>
      <p:ext uri="{BB962C8B-B14F-4D97-AF65-F5344CB8AC3E}">
        <p14:creationId xmlns:p14="http://schemas.microsoft.com/office/powerpoint/2010/main" val="1611467396"/>
      </p:ext>
    </p:extLst>
  </p:cSld>
  <p:clrMap bg1="lt1" tx1="dk1" bg2="lt2" tx2="dk2" accent1="accent1" accent2="accent2" accent3="accent3" accent4="accent4" accent5="accent5" accent6="accent6" hlink="hlink" folHlink="folHlink"/>
  <p:sldLayoutIdLst>
    <p:sldLayoutId id="2147483668" r:id="rId1"/>
    <p:sldLayoutId id="2147483673" r:id="rId2"/>
    <p:sldLayoutId id="2147483655" r:id="rId3"/>
    <p:sldLayoutId id="2147483663" r:id="rId4"/>
    <p:sldLayoutId id="2147483671" r:id="rId5"/>
    <p:sldLayoutId id="2147483670" r:id="rId6"/>
    <p:sldLayoutId id="2147483667" r:id="rId7"/>
    <p:sldLayoutId id="2147483669" r:id="rId8"/>
    <p:sldLayoutId id="2147483672" r:id="rId9"/>
    <p:sldLayoutId id="2147483674"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xamarin/android/troubleshooting/questions/path-too-long-exception"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openxmlformats.org/officeDocument/2006/relationships/image" Target="../media/image33.tiff"/><Relationship Id="rId3" Type="http://schemas.openxmlformats.org/officeDocument/2006/relationships/image" Target="../media/image23.png"/><Relationship Id="rId7"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18.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36.emf"/><Relationship Id="rId7" Type="http://schemas.openxmlformats.org/officeDocument/2006/relationships/image" Target="../media/image40.emf"/><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39.emf"/><Relationship Id="rId5" Type="http://schemas.openxmlformats.org/officeDocument/2006/relationships/image" Target="../media/image38.emf"/><Relationship Id="rId10" Type="http://schemas.openxmlformats.org/officeDocument/2006/relationships/image" Target="../media/image43.emf"/><Relationship Id="rId4" Type="http://schemas.openxmlformats.org/officeDocument/2006/relationships/image" Target="../media/image37.emf"/><Relationship Id="rId9" Type="http://schemas.openxmlformats.org/officeDocument/2006/relationships/image" Target="../media/image42.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hyperlink" Target="https://appcenter.ms/"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8" Type="http://schemas.openxmlformats.org/officeDocument/2006/relationships/hyperlink" Target="https://docs.microsoft.com/en-us/appcenter/dashboard/bugtracker" TargetMode="External"/><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openapi.appcenter.ms/" TargetMode="External"/><Relationship Id="rId2" Type="http://schemas.openxmlformats.org/officeDocument/2006/relationships/hyperlink" Target="https://docs.microsoft.com/en-us/appcenter/api-docs/" TargetMode="External"/><Relationship Id="rId1" Type="http://schemas.openxmlformats.org/officeDocument/2006/relationships/slideLayout" Target="../slideLayouts/slideLayout1.xml"/><Relationship Id="rId4" Type="http://schemas.openxmlformats.org/officeDocument/2006/relationships/hyperlink" Target="https://github.com/Microsoft/AppCenter-CLI#installation"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 Id="rId14" Type="http://schemas.openxmlformats.org/officeDocument/2006/relationships/image" Target="../media/image83.png"/></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fastlane.tools/"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hyperlink" Target="https://developer.android.com/reference" TargetMode="External"/><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hyperlink" Target="https://developer.apple.com/reference"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hyperlink" Target="https://docs.microsoft.com/en-us/appcenter/test-cloud/uitest/working-with-backdoors"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hyperlink" Target="https://github.com/xamarin-automation-service/uitest-pop-example" TargetMode="Externa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90.png"/><Relationship Id="rId4" Type="http://schemas.openxmlformats.org/officeDocument/2006/relationships/image" Target="../media/image89.tiff"/></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rak blue bg.png"/>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5945035" y="0"/>
            <a:ext cx="6246965" cy="6858000"/>
          </a:xfrm>
          <a:prstGeom prst="rect">
            <a:avLst/>
          </a:prstGeom>
        </p:spPr>
      </p:pic>
      <p:sp>
        <p:nvSpPr>
          <p:cNvPr id="16" name="TextBox 15"/>
          <p:cNvSpPr txBox="1"/>
          <p:nvPr/>
        </p:nvSpPr>
        <p:spPr>
          <a:xfrm>
            <a:off x="-3431437" y="831725"/>
            <a:ext cx="184731" cy="461665"/>
          </a:xfrm>
          <a:prstGeom prst="rect">
            <a:avLst/>
          </a:prstGeom>
          <a:noFill/>
        </p:spPr>
        <p:txBody>
          <a:bodyPr wrap="none" rtlCol="0">
            <a:spAutoFit/>
          </a:bodyPr>
          <a:lstStyle/>
          <a:p>
            <a:endParaRPr lang="en-US" sz="2400"/>
          </a:p>
        </p:txBody>
      </p:sp>
      <p:sp>
        <p:nvSpPr>
          <p:cNvPr id="17" name="TextBox 16"/>
          <p:cNvSpPr txBox="1"/>
          <p:nvPr/>
        </p:nvSpPr>
        <p:spPr>
          <a:xfrm>
            <a:off x="14334792" y="5955732"/>
            <a:ext cx="184731" cy="461665"/>
          </a:xfrm>
          <a:prstGeom prst="rect">
            <a:avLst/>
          </a:prstGeom>
          <a:noFill/>
        </p:spPr>
        <p:txBody>
          <a:bodyPr wrap="none" rtlCol="0">
            <a:spAutoFit/>
          </a:bodyPr>
          <a:lstStyle/>
          <a:p>
            <a:endParaRPr lang="en-US" sz="2400"/>
          </a:p>
        </p:txBody>
      </p:sp>
      <p:sp>
        <p:nvSpPr>
          <p:cNvPr id="9" name="Subtitle 2"/>
          <p:cNvSpPr txBox="1">
            <a:spLocks/>
          </p:cNvSpPr>
          <p:nvPr/>
        </p:nvSpPr>
        <p:spPr>
          <a:xfrm>
            <a:off x="5945034" y="130573"/>
            <a:ext cx="6047596" cy="6008971"/>
          </a:xfrm>
          <a:prstGeom prst="rect">
            <a:avLst/>
          </a:prstGeom>
        </p:spPr>
        <p:txBody>
          <a:bodyPr vert="horz" lIns="121920" tIns="60960" rIns="121920" bIns="60960" numCol="1" spcCol="0" rtlCol="0">
            <a:normAutofit/>
          </a:bodyPr>
          <a:lstStyle>
            <a:lvl1pPr marL="342900" indent="-342900" algn="l" defTabSz="457200" rtl="0" eaLnBrk="1" latinLnBrk="0" hangingPunct="1">
              <a:lnSpc>
                <a:spcPct val="110000"/>
              </a:lnSpc>
              <a:spcBef>
                <a:spcPct val="20000"/>
              </a:spcBef>
              <a:buSzPct val="110000"/>
              <a:buFontTx/>
              <a:buBlip>
                <a:blip r:embed="rId4"/>
              </a:buBlip>
              <a:defRPr sz="1800" b="0" i="0" kern="1200">
                <a:solidFill>
                  <a:srgbClr val="032B4E"/>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5200" dirty="0">
                <a:solidFill>
                  <a:schemeClr val="bg1"/>
                </a:solidFill>
                <a:latin typeface="+mj-lt"/>
                <a:cs typeface="Arial"/>
              </a:rPr>
              <a:t>Xamarin training </a:t>
            </a:r>
          </a:p>
          <a:p>
            <a:pPr marL="0" indent="0">
              <a:buNone/>
            </a:pPr>
            <a:r>
              <a:rPr lang="en-US" sz="3733" dirty="0">
                <a:solidFill>
                  <a:schemeClr val="bg1"/>
                </a:solidFill>
                <a:latin typeface="+mj-lt"/>
                <a:cs typeface="Arial"/>
              </a:rPr>
              <a:t>for mobile app development professionals</a:t>
            </a:r>
          </a:p>
          <a:p>
            <a:pPr marL="0" indent="0">
              <a:buNone/>
            </a:pPr>
            <a:endParaRPr lang="en-US" sz="4267" dirty="0">
              <a:solidFill>
                <a:schemeClr val="bg1"/>
              </a:solidFill>
              <a:latin typeface="+mj-lt"/>
              <a:cs typeface="Arial"/>
            </a:endParaRPr>
          </a:p>
          <a:p>
            <a:pPr marL="0" indent="0">
              <a:buNone/>
            </a:pPr>
            <a:r>
              <a:rPr lang="en-US" sz="4267" dirty="0">
                <a:solidFill>
                  <a:schemeClr val="bg1"/>
                </a:solidFill>
                <a:latin typeface="+mj-lt"/>
                <a:cs typeface="Arial"/>
              </a:rPr>
              <a:t>Always be shipping</a:t>
            </a:r>
          </a:p>
        </p:txBody>
      </p:sp>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invGray">
          <a:xfrm>
            <a:off x="10060783" y="6252244"/>
            <a:ext cx="1829287" cy="391859"/>
          </a:xfrm>
          <a:prstGeom prst="rect">
            <a:avLst/>
          </a:prstGeom>
        </p:spPr>
      </p:pic>
      <p:pic>
        <p:nvPicPr>
          <p:cNvPr id="3" name="Picture 2"/>
          <p:cNvPicPr>
            <a:picLocks noChangeAspect="1"/>
          </p:cNvPicPr>
          <p:nvPr/>
        </p:nvPicPr>
        <p:blipFill rotWithShape="1">
          <a:blip r:embed="rId6">
            <a:extLst>
              <a:ext uri="{28A0092B-C50C-407E-A947-70E740481C1C}">
                <a14:useLocalDpi xmlns:a14="http://schemas.microsoft.com/office/drawing/2010/main" val="0"/>
              </a:ext>
            </a:extLst>
          </a:blip>
          <a:srcRect l="5460" r="6921"/>
          <a:stretch/>
        </p:blipFill>
        <p:spPr>
          <a:xfrm>
            <a:off x="-63882" y="0"/>
            <a:ext cx="6008915" cy="6858000"/>
          </a:xfrm>
          <a:prstGeom prst="rect">
            <a:avLst/>
          </a:prstGeom>
        </p:spPr>
      </p:pic>
      <p:pic>
        <p:nvPicPr>
          <p:cNvPr id="4" name="Picture 3" descr="dark logo for slide.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4077" y="130574"/>
            <a:ext cx="2393241" cy="542159"/>
          </a:xfrm>
          <a:prstGeom prst="rect">
            <a:avLst/>
          </a:prstGeom>
        </p:spPr>
      </p:pic>
    </p:spTree>
    <p:extLst>
      <p:ext uri="{BB962C8B-B14F-4D97-AF65-F5344CB8AC3E}">
        <p14:creationId xmlns:p14="http://schemas.microsoft.com/office/powerpoint/2010/main" val="42325053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Example Cake script</a:t>
            </a:r>
            <a:endParaRPr lang="en-US">
              <a:solidFill>
                <a:schemeClr val="tx1"/>
              </a:solidFil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61685" y="822463"/>
            <a:ext cx="1520715" cy="1520715"/>
          </a:xfrm>
          <a:prstGeom prst="rect">
            <a:avLst/>
          </a:prstGeom>
        </p:spPr>
      </p:pic>
      <p:sp>
        <p:nvSpPr>
          <p:cNvPr id="4" name="TextBox 3"/>
          <p:cNvSpPr txBox="1"/>
          <p:nvPr/>
        </p:nvSpPr>
        <p:spPr>
          <a:xfrm>
            <a:off x="609600" y="1061002"/>
            <a:ext cx="5921236" cy="5355312"/>
          </a:xfrm>
          <a:prstGeom prst="rect">
            <a:avLst/>
          </a:prstGeom>
          <a:noFill/>
        </p:spPr>
        <p:txBody>
          <a:bodyPr wrap="none" rtlCol="0">
            <a:spAutoFit/>
          </a:bodyPr>
          <a:lstStyle/>
          <a:p>
            <a:r>
              <a:rPr lang="en-US" dirty="0" err="1">
                <a:solidFill>
                  <a:srgbClr val="0000FF"/>
                </a:solidFill>
                <a:latin typeface="Menlo" charset="0"/>
              </a:rPr>
              <a:t>var</a:t>
            </a:r>
            <a:r>
              <a:rPr lang="en-US" dirty="0">
                <a:solidFill>
                  <a:srgbClr val="222222"/>
                </a:solidFill>
                <a:latin typeface="Menlo" charset="0"/>
              </a:rPr>
              <a:t> target = Argument</a:t>
            </a:r>
            <a:r>
              <a:rPr lang="en-US" dirty="0">
                <a:solidFill>
                  <a:srgbClr val="000000"/>
                </a:solidFill>
                <a:latin typeface="Menlo" charset="0"/>
              </a:rPr>
              <a:t>&lt;</a:t>
            </a:r>
            <a:r>
              <a:rPr lang="en-US" dirty="0">
                <a:solidFill>
                  <a:srgbClr val="0000FF"/>
                </a:solidFill>
                <a:latin typeface="Menlo" charset="0"/>
              </a:rPr>
              <a:t>string</a:t>
            </a:r>
            <a:r>
              <a:rPr lang="en-US" dirty="0">
                <a:solidFill>
                  <a:srgbClr val="000000"/>
                </a:solidFill>
                <a:latin typeface="Menlo" charset="0"/>
              </a:rPr>
              <a:t>&gt;(</a:t>
            </a:r>
            <a:r>
              <a:rPr lang="en-US" dirty="0">
                <a:solidFill>
                  <a:srgbClr val="A31515"/>
                </a:solidFill>
                <a:latin typeface="Menlo" charset="0"/>
              </a:rPr>
              <a:t>"target"</a:t>
            </a:r>
            <a:r>
              <a:rPr lang="en-US" dirty="0">
                <a:solidFill>
                  <a:srgbClr val="222222"/>
                </a:solidFill>
                <a:latin typeface="Menlo" charset="0"/>
              </a:rPr>
              <a:t>, </a:t>
            </a:r>
            <a:r>
              <a:rPr lang="en-US" dirty="0">
                <a:solidFill>
                  <a:srgbClr val="A31515"/>
                </a:solidFill>
                <a:latin typeface="Menlo" charset="0"/>
              </a:rPr>
              <a:t>"Default"</a:t>
            </a:r>
            <a:r>
              <a:rPr lang="en-US" dirty="0">
                <a:solidFill>
                  <a:srgbClr val="000000"/>
                </a:solidFill>
                <a:latin typeface="Menlo" charset="0"/>
              </a:rPr>
              <a:t>)</a:t>
            </a:r>
            <a:r>
              <a:rPr lang="en-US" dirty="0">
                <a:solidFill>
                  <a:srgbClr val="222222"/>
                </a:solidFill>
                <a:latin typeface="Menlo" charset="0"/>
              </a:rPr>
              <a:t>;</a:t>
            </a:r>
            <a:br>
              <a:rPr lang="en-US" dirty="0">
                <a:latin typeface="Menlo" charset="0"/>
              </a:rPr>
            </a:br>
            <a:br>
              <a:rPr lang="en-US" dirty="0">
                <a:latin typeface="Menlo" charset="0"/>
              </a:rPr>
            </a:br>
            <a:r>
              <a:rPr lang="en-US" dirty="0">
                <a:solidFill>
                  <a:srgbClr val="222222"/>
                </a:solidFill>
                <a:latin typeface="Menlo" charset="0"/>
              </a:rPr>
              <a:t>Task</a:t>
            </a:r>
            <a:r>
              <a:rPr lang="en-US" dirty="0">
                <a:solidFill>
                  <a:srgbClr val="000000"/>
                </a:solidFill>
                <a:latin typeface="Menlo" charset="0"/>
              </a:rPr>
              <a:t>(</a:t>
            </a:r>
            <a:r>
              <a:rPr lang="en-US" dirty="0">
                <a:solidFill>
                  <a:srgbClr val="A31515"/>
                </a:solidFill>
                <a:latin typeface="Menlo" charset="0"/>
              </a:rPr>
              <a:t>"Restore-NuGet-Packages"</a:t>
            </a:r>
            <a:r>
              <a:rPr lang="en-US" dirty="0">
                <a:solidFill>
                  <a:srgbClr val="000000"/>
                </a:solidFill>
                <a:latin typeface="Menlo" charset="0"/>
              </a:rPr>
              <a:t>)</a:t>
            </a:r>
            <a:br>
              <a:rPr lang="en-US" dirty="0">
                <a:latin typeface="Menlo" charset="0"/>
              </a:rPr>
            </a:br>
            <a:r>
              <a:rPr lang="en-US" dirty="0">
                <a:solidFill>
                  <a:srgbClr val="222222"/>
                </a:solidFill>
                <a:latin typeface="Menlo" charset="0"/>
              </a:rPr>
              <a:t>    .Does</a:t>
            </a:r>
            <a:r>
              <a:rPr lang="en-US" dirty="0">
                <a:solidFill>
                  <a:srgbClr val="000000"/>
                </a:solidFill>
                <a:latin typeface="Menlo" charset="0"/>
              </a:rPr>
              <a:t>(()</a:t>
            </a:r>
            <a:r>
              <a:rPr lang="en-US" dirty="0">
                <a:solidFill>
                  <a:srgbClr val="222222"/>
                </a:solidFill>
                <a:latin typeface="Menlo" charset="0"/>
              </a:rPr>
              <a:t> =</a:t>
            </a:r>
            <a:r>
              <a:rPr lang="en-US" dirty="0">
                <a:solidFill>
                  <a:srgbClr val="000000"/>
                </a:solidFill>
                <a:latin typeface="Menlo" charset="0"/>
              </a:rPr>
              <a:t>&gt;</a:t>
            </a:r>
            <a:br>
              <a:rPr lang="en-US" dirty="0">
                <a:latin typeface="Menlo" charset="0"/>
              </a:rPr>
            </a:br>
            <a:r>
              <a:rPr lang="en-US" dirty="0">
                <a:solidFill>
                  <a:srgbClr val="000000"/>
                </a:solidFill>
                <a:latin typeface="Menlo" charset="0"/>
              </a:rPr>
              <a:t>{</a:t>
            </a:r>
            <a:br>
              <a:rPr lang="en-US" dirty="0">
                <a:latin typeface="Menlo" charset="0"/>
              </a:rPr>
            </a:br>
            <a:r>
              <a:rPr lang="en-US" dirty="0">
                <a:solidFill>
                  <a:srgbClr val="222222"/>
                </a:solidFill>
                <a:latin typeface="Menlo" charset="0"/>
              </a:rPr>
              <a:t>    </a:t>
            </a:r>
            <a:r>
              <a:rPr lang="en-US" dirty="0" err="1">
                <a:solidFill>
                  <a:srgbClr val="222222"/>
                </a:solidFill>
                <a:latin typeface="Menlo" charset="0"/>
              </a:rPr>
              <a:t>NuGetRestore</a:t>
            </a:r>
            <a:r>
              <a:rPr lang="en-US" dirty="0">
                <a:solidFill>
                  <a:srgbClr val="000000"/>
                </a:solidFill>
                <a:latin typeface="Menlo" charset="0"/>
              </a:rPr>
              <a:t>(</a:t>
            </a:r>
            <a:r>
              <a:rPr lang="en-US" dirty="0">
                <a:solidFill>
                  <a:srgbClr val="A31515"/>
                </a:solidFill>
                <a:latin typeface="Menlo" charset="0"/>
              </a:rPr>
              <a:t>"./MySolution.sln"</a:t>
            </a:r>
            <a:r>
              <a:rPr lang="en-US" dirty="0">
                <a:solidFill>
                  <a:srgbClr val="000000"/>
                </a:solidFill>
                <a:latin typeface="Menlo" charset="0"/>
              </a:rPr>
              <a:t>)</a:t>
            </a:r>
            <a:r>
              <a:rPr lang="en-US" dirty="0">
                <a:solidFill>
                  <a:srgbClr val="222222"/>
                </a:solidFill>
                <a:latin typeface="Menlo" charset="0"/>
              </a:rPr>
              <a:t>;</a:t>
            </a:r>
            <a:br>
              <a:rPr lang="en-US" dirty="0">
                <a:latin typeface="Menlo" charset="0"/>
              </a:rPr>
            </a:br>
            <a:r>
              <a:rPr lang="en-US" dirty="0">
                <a:solidFill>
                  <a:srgbClr val="000000"/>
                </a:solidFill>
                <a:latin typeface="Menlo" charset="0"/>
              </a:rPr>
              <a:t>})</a:t>
            </a:r>
            <a:r>
              <a:rPr lang="en-US" dirty="0">
                <a:solidFill>
                  <a:srgbClr val="222222"/>
                </a:solidFill>
                <a:latin typeface="Menlo" charset="0"/>
              </a:rPr>
              <a:t>;</a:t>
            </a:r>
            <a:br>
              <a:rPr lang="en-US" dirty="0">
                <a:latin typeface="Menlo" charset="0"/>
              </a:rPr>
            </a:br>
            <a:br>
              <a:rPr lang="en-US" dirty="0">
                <a:latin typeface="Menlo" charset="0"/>
              </a:rPr>
            </a:br>
            <a:r>
              <a:rPr lang="en-US" dirty="0">
                <a:solidFill>
                  <a:srgbClr val="222222"/>
                </a:solidFill>
                <a:latin typeface="Menlo" charset="0"/>
              </a:rPr>
              <a:t>Task</a:t>
            </a:r>
            <a:r>
              <a:rPr lang="en-US" dirty="0">
                <a:solidFill>
                  <a:srgbClr val="000000"/>
                </a:solidFill>
                <a:latin typeface="Menlo" charset="0"/>
              </a:rPr>
              <a:t>(</a:t>
            </a:r>
            <a:r>
              <a:rPr lang="en-US" dirty="0">
                <a:solidFill>
                  <a:srgbClr val="A31515"/>
                </a:solidFill>
                <a:latin typeface="Menlo" charset="0"/>
              </a:rPr>
              <a:t>"Build-iOS"</a:t>
            </a:r>
            <a:r>
              <a:rPr lang="en-US" dirty="0">
                <a:solidFill>
                  <a:srgbClr val="000000"/>
                </a:solidFill>
                <a:latin typeface="Menlo" charset="0"/>
              </a:rPr>
              <a:t>)</a:t>
            </a:r>
            <a:br>
              <a:rPr lang="en-US" dirty="0">
                <a:latin typeface="Menlo" charset="0"/>
              </a:rPr>
            </a:br>
            <a:r>
              <a:rPr lang="en-US" dirty="0">
                <a:solidFill>
                  <a:srgbClr val="222222"/>
                </a:solidFill>
                <a:latin typeface="Menlo" charset="0"/>
              </a:rPr>
              <a:t>    .</a:t>
            </a:r>
            <a:r>
              <a:rPr lang="en-US" dirty="0" err="1">
                <a:solidFill>
                  <a:srgbClr val="222222"/>
                </a:solidFill>
                <a:latin typeface="Menlo" charset="0"/>
              </a:rPr>
              <a:t>IsDependentOn</a:t>
            </a:r>
            <a:r>
              <a:rPr lang="en-US" dirty="0">
                <a:solidFill>
                  <a:srgbClr val="000000"/>
                </a:solidFill>
                <a:latin typeface="Menlo" charset="0"/>
              </a:rPr>
              <a:t>(</a:t>
            </a:r>
            <a:r>
              <a:rPr lang="en-US" dirty="0">
                <a:solidFill>
                  <a:srgbClr val="A31515"/>
                </a:solidFill>
                <a:latin typeface="Menlo" charset="0"/>
              </a:rPr>
              <a:t>"Restore-NuGet-Packages"</a:t>
            </a:r>
            <a:r>
              <a:rPr lang="en-US" dirty="0">
                <a:solidFill>
                  <a:srgbClr val="000000"/>
                </a:solidFill>
                <a:latin typeface="Menlo" charset="0"/>
              </a:rPr>
              <a:t>)</a:t>
            </a:r>
            <a:br>
              <a:rPr lang="en-US" dirty="0">
                <a:latin typeface="Menlo" charset="0"/>
              </a:rPr>
            </a:br>
            <a:r>
              <a:rPr lang="en-US" dirty="0">
                <a:solidFill>
                  <a:srgbClr val="222222"/>
                </a:solidFill>
                <a:latin typeface="Menlo" charset="0"/>
              </a:rPr>
              <a:t>    .</a:t>
            </a:r>
            <a:r>
              <a:rPr lang="en-US" dirty="0" err="1">
                <a:solidFill>
                  <a:srgbClr val="222222"/>
                </a:solidFill>
                <a:latin typeface="Menlo" charset="0"/>
              </a:rPr>
              <a:t>IsDependentOn</a:t>
            </a:r>
            <a:r>
              <a:rPr lang="en-US" dirty="0">
                <a:solidFill>
                  <a:srgbClr val="000000"/>
                </a:solidFill>
                <a:latin typeface="Menlo" charset="0"/>
              </a:rPr>
              <a:t>(</a:t>
            </a:r>
            <a:r>
              <a:rPr lang="en-US" dirty="0">
                <a:solidFill>
                  <a:srgbClr val="A31515"/>
                </a:solidFill>
                <a:latin typeface="Menlo" charset="0"/>
              </a:rPr>
              <a:t>"Clean-iOS"</a:t>
            </a:r>
            <a:r>
              <a:rPr lang="en-US" dirty="0">
                <a:solidFill>
                  <a:srgbClr val="000000"/>
                </a:solidFill>
                <a:latin typeface="Menlo" charset="0"/>
              </a:rPr>
              <a:t>)</a:t>
            </a:r>
            <a:br>
              <a:rPr lang="en-US" dirty="0">
                <a:latin typeface="Menlo" charset="0"/>
              </a:rPr>
            </a:br>
            <a:r>
              <a:rPr lang="en-US" dirty="0">
                <a:solidFill>
                  <a:srgbClr val="222222"/>
                </a:solidFill>
                <a:latin typeface="Menlo" charset="0"/>
              </a:rPr>
              <a:t>    .Does</a:t>
            </a:r>
            <a:r>
              <a:rPr lang="en-US" dirty="0">
                <a:solidFill>
                  <a:srgbClr val="000000"/>
                </a:solidFill>
                <a:latin typeface="Menlo" charset="0"/>
              </a:rPr>
              <a:t>(()</a:t>
            </a:r>
            <a:r>
              <a:rPr lang="en-US" dirty="0">
                <a:solidFill>
                  <a:srgbClr val="222222"/>
                </a:solidFill>
                <a:latin typeface="Menlo" charset="0"/>
              </a:rPr>
              <a:t> =</a:t>
            </a:r>
            <a:r>
              <a:rPr lang="en-US" dirty="0">
                <a:solidFill>
                  <a:srgbClr val="000000"/>
                </a:solidFill>
                <a:latin typeface="Menlo" charset="0"/>
              </a:rPr>
              <a:t>&gt;</a:t>
            </a:r>
            <a:br>
              <a:rPr lang="en-US" dirty="0">
                <a:latin typeface="Menlo" charset="0"/>
              </a:rPr>
            </a:br>
            <a:r>
              <a:rPr lang="en-US" dirty="0">
                <a:solidFill>
                  <a:srgbClr val="000000"/>
                </a:solidFill>
                <a:latin typeface="Menlo" charset="0"/>
              </a:rPr>
              <a:t>{</a:t>
            </a:r>
            <a:br>
              <a:rPr lang="en-US" dirty="0">
                <a:latin typeface="Menlo" charset="0"/>
              </a:rPr>
            </a:br>
            <a:r>
              <a:rPr lang="en-US" dirty="0">
                <a:solidFill>
                  <a:srgbClr val="222222"/>
                </a:solidFill>
                <a:latin typeface="Menlo" charset="0"/>
              </a:rPr>
              <a:t>    </a:t>
            </a:r>
            <a:r>
              <a:rPr lang="en-US" dirty="0" err="1">
                <a:solidFill>
                  <a:srgbClr val="222222"/>
                </a:solidFill>
                <a:latin typeface="Menlo" charset="0"/>
              </a:rPr>
              <a:t>MSBuild</a:t>
            </a:r>
            <a:r>
              <a:rPr lang="en-US" dirty="0">
                <a:solidFill>
                  <a:srgbClr val="000000"/>
                </a:solidFill>
                <a:latin typeface="Menlo" charset="0"/>
              </a:rPr>
              <a:t>(</a:t>
            </a:r>
            <a:r>
              <a:rPr lang="en-US" dirty="0">
                <a:solidFill>
                  <a:srgbClr val="A31515"/>
                </a:solidFill>
                <a:latin typeface="Menlo" charset="0"/>
              </a:rPr>
              <a:t>"./</a:t>
            </a:r>
            <a:r>
              <a:rPr lang="en-US" dirty="0" err="1">
                <a:solidFill>
                  <a:srgbClr val="A31515"/>
                </a:solidFill>
                <a:latin typeface="Menlo" charset="0"/>
              </a:rPr>
              <a:t>MyProject.iOS</a:t>
            </a:r>
            <a:r>
              <a:rPr lang="en-US" dirty="0">
                <a:solidFill>
                  <a:srgbClr val="A31515"/>
                </a:solidFill>
                <a:latin typeface="Menlo" charset="0"/>
              </a:rPr>
              <a:t>/</a:t>
            </a:r>
            <a:r>
              <a:rPr lang="en-US" dirty="0" err="1">
                <a:solidFill>
                  <a:srgbClr val="A31515"/>
                </a:solidFill>
                <a:latin typeface="Menlo" charset="0"/>
              </a:rPr>
              <a:t>MyProject.csproj</a:t>
            </a:r>
            <a:r>
              <a:rPr lang="en-US" dirty="0">
                <a:solidFill>
                  <a:srgbClr val="A31515"/>
                </a:solidFill>
                <a:latin typeface="Menlo" charset="0"/>
              </a:rPr>
              <a:t>"</a:t>
            </a:r>
            <a:r>
              <a:rPr lang="en-US" dirty="0">
                <a:solidFill>
                  <a:srgbClr val="222222"/>
                </a:solidFill>
                <a:latin typeface="Menlo" charset="0"/>
              </a:rPr>
              <a:t>,</a:t>
            </a:r>
            <a:br>
              <a:rPr lang="en-US" dirty="0">
                <a:latin typeface="Menlo" charset="0"/>
              </a:rPr>
            </a:br>
            <a:r>
              <a:rPr lang="en-US" dirty="0">
                <a:solidFill>
                  <a:srgbClr val="222222"/>
                </a:solidFill>
                <a:latin typeface="Menlo" charset="0"/>
              </a:rPr>
              <a:t>        settings =</a:t>
            </a:r>
            <a:r>
              <a:rPr lang="en-US" dirty="0">
                <a:solidFill>
                  <a:srgbClr val="000000"/>
                </a:solidFill>
                <a:latin typeface="Menlo" charset="0"/>
              </a:rPr>
              <a:t>&gt;</a:t>
            </a:r>
            <a:r>
              <a:rPr lang="en-US" dirty="0">
                <a:solidFill>
                  <a:srgbClr val="222222"/>
                </a:solidFill>
                <a:latin typeface="Menlo" charset="0"/>
              </a:rPr>
              <a:t> settings</a:t>
            </a:r>
            <a:br>
              <a:rPr lang="en-US" dirty="0">
                <a:latin typeface="Menlo" charset="0"/>
              </a:rPr>
            </a:br>
            <a:r>
              <a:rPr lang="en-US" dirty="0">
                <a:solidFill>
                  <a:srgbClr val="222222"/>
                </a:solidFill>
                <a:latin typeface="Menlo" charset="0"/>
              </a:rPr>
              <a:t>            .</a:t>
            </a:r>
            <a:r>
              <a:rPr lang="en-US" dirty="0" err="1">
                <a:solidFill>
                  <a:srgbClr val="222222"/>
                </a:solidFill>
                <a:latin typeface="Menlo" charset="0"/>
              </a:rPr>
              <a:t>SetConfiguration</a:t>
            </a:r>
            <a:r>
              <a:rPr lang="en-US" dirty="0">
                <a:solidFill>
                  <a:srgbClr val="000000"/>
                </a:solidFill>
                <a:latin typeface="Menlo" charset="0"/>
              </a:rPr>
              <a:t>(</a:t>
            </a:r>
            <a:r>
              <a:rPr lang="en-US" dirty="0">
                <a:solidFill>
                  <a:srgbClr val="A31515"/>
                </a:solidFill>
                <a:latin typeface="Menlo" charset="0"/>
              </a:rPr>
              <a:t>"Release"</a:t>
            </a:r>
            <a:r>
              <a:rPr lang="en-US" dirty="0">
                <a:solidFill>
                  <a:srgbClr val="000000"/>
                </a:solidFill>
                <a:latin typeface="Menlo" charset="0"/>
              </a:rPr>
              <a:t>)</a:t>
            </a:r>
            <a:br>
              <a:rPr lang="en-US" dirty="0">
                <a:latin typeface="Menlo" charset="0"/>
              </a:rPr>
            </a:br>
            <a:r>
              <a:rPr lang="en-US" dirty="0">
                <a:solidFill>
                  <a:srgbClr val="222222"/>
                </a:solidFill>
                <a:latin typeface="Menlo" charset="0"/>
              </a:rPr>
              <a:t>            .</a:t>
            </a:r>
            <a:r>
              <a:rPr lang="en-US" dirty="0" err="1">
                <a:solidFill>
                  <a:srgbClr val="222222"/>
                </a:solidFill>
                <a:latin typeface="Menlo" charset="0"/>
              </a:rPr>
              <a:t>WithProperty</a:t>
            </a:r>
            <a:r>
              <a:rPr lang="en-US" dirty="0">
                <a:solidFill>
                  <a:srgbClr val="000000"/>
                </a:solidFill>
                <a:latin typeface="Menlo" charset="0"/>
              </a:rPr>
              <a:t>(</a:t>
            </a:r>
            <a:r>
              <a:rPr lang="en-US" dirty="0">
                <a:solidFill>
                  <a:srgbClr val="A31515"/>
                </a:solidFill>
                <a:latin typeface="Menlo" charset="0"/>
              </a:rPr>
              <a:t>"Platform"</a:t>
            </a:r>
            <a:r>
              <a:rPr lang="en-US" dirty="0">
                <a:solidFill>
                  <a:srgbClr val="222222"/>
                </a:solidFill>
                <a:latin typeface="Menlo" charset="0"/>
              </a:rPr>
              <a:t>, </a:t>
            </a:r>
            <a:r>
              <a:rPr lang="en-US" dirty="0">
                <a:solidFill>
                  <a:srgbClr val="A31515"/>
                </a:solidFill>
                <a:latin typeface="Menlo" charset="0"/>
              </a:rPr>
              <a:t>"iPhone"</a:t>
            </a:r>
            <a:r>
              <a:rPr lang="en-US" dirty="0">
                <a:solidFill>
                  <a:srgbClr val="000000"/>
                </a:solidFill>
                <a:latin typeface="Menlo" charset="0"/>
              </a:rPr>
              <a:t>)</a:t>
            </a:r>
            <a:br>
              <a:rPr lang="en-US" dirty="0">
                <a:latin typeface="Menlo" charset="0"/>
              </a:rPr>
            </a:br>
            <a:r>
              <a:rPr lang="en-US" dirty="0">
                <a:solidFill>
                  <a:srgbClr val="222222"/>
                </a:solidFill>
                <a:latin typeface="Menlo" charset="0"/>
              </a:rPr>
              <a:t>            .</a:t>
            </a:r>
            <a:r>
              <a:rPr lang="en-US" dirty="0" err="1">
                <a:solidFill>
                  <a:srgbClr val="222222"/>
                </a:solidFill>
                <a:latin typeface="Menlo" charset="0"/>
              </a:rPr>
              <a:t>WithProperty</a:t>
            </a:r>
            <a:r>
              <a:rPr lang="en-US" dirty="0">
                <a:solidFill>
                  <a:srgbClr val="000000"/>
                </a:solidFill>
                <a:latin typeface="Menlo" charset="0"/>
              </a:rPr>
              <a:t>(</a:t>
            </a:r>
            <a:r>
              <a:rPr lang="en-US" dirty="0">
                <a:solidFill>
                  <a:srgbClr val="A31515"/>
                </a:solidFill>
                <a:latin typeface="Menlo" charset="0"/>
              </a:rPr>
              <a:t>"</a:t>
            </a:r>
            <a:r>
              <a:rPr lang="en-US" dirty="0" err="1">
                <a:solidFill>
                  <a:srgbClr val="A31515"/>
                </a:solidFill>
                <a:latin typeface="Menlo" charset="0"/>
              </a:rPr>
              <a:t>OutputPath</a:t>
            </a:r>
            <a:r>
              <a:rPr lang="en-US" dirty="0">
                <a:solidFill>
                  <a:srgbClr val="A31515"/>
                </a:solidFill>
                <a:latin typeface="Menlo" charset="0"/>
              </a:rPr>
              <a:t>"</a:t>
            </a:r>
            <a:r>
              <a:rPr lang="en-US" dirty="0">
                <a:solidFill>
                  <a:srgbClr val="222222"/>
                </a:solidFill>
                <a:latin typeface="Menlo" charset="0"/>
              </a:rPr>
              <a:t>, </a:t>
            </a:r>
            <a:r>
              <a:rPr lang="en-US" dirty="0">
                <a:solidFill>
                  <a:srgbClr val="A31515"/>
                </a:solidFill>
                <a:latin typeface="Menlo" charset="0"/>
              </a:rPr>
              <a:t>"bin/iPhone/Release/"</a:t>
            </a:r>
            <a:r>
              <a:rPr lang="en-US" dirty="0">
                <a:solidFill>
                  <a:srgbClr val="000000"/>
                </a:solidFill>
                <a:latin typeface="Menlo" charset="0"/>
              </a:rPr>
              <a:t>))</a:t>
            </a:r>
            <a:r>
              <a:rPr lang="en-US" dirty="0">
                <a:solidFill>
                  <a:srgbClr val="222222"/>
                </a:solidFill>
                <a:latin typeface="Menlo" charset="0"/>
              </a:rPr>
              <a:t>;</a:t>
            </a:r>
            <a:br>
              <a:rPr lang="en-US" dirty="0">
                <a:latin typeface="Menlo" charset="0"/>
              </a:rPr>
            </a:br>
            <a:r>
              <a:rPr lang="en-US" dirty="0">
                <a:solidFill>
                  <a:srgbClr val="000000"/>
                </a:solidFill>
                <a:latin typeface="Menlo" charset="0"/>
              </a:rPr>
              <a:t>})</a:t>
            </a:r>
            <a:r>
              <a:rPr lang="en-US" dirty="0">
                <a:solidFill>
                  <a:srgbClr val="222222"/>
                </a:solidFill>
                <a:latin typeface="Menlo" charset="0"/>
              </a:rPr>
              <a:t>;</a:t>
            </a:r>
            <a:r>
              <a:rPr lang="en-US" dirty="0"/>
              <a:t> </a:t>
            </a:r>
          </a:p>
        </p:txBody>
      </p:sp>
    </p:spTree>
    <p:extLst>
      <p:ext uri="{BB962C8B-B14F-4D97-AF65-F5344CB8AC3E}">
        <p14:creationId xmlns:p14="http://schemas.microsoft.com/office/powerpoint/2010/main" val="1154303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21920" tIns="60960" rIns="121920" bIns="60960" rtlCol="0" anchor="ctr">
            <a:noAutofit/>
          </a:bodyPr>
          <a:lstStyle/>
          <a:p>
            <a:r>
              <a:rPr lang="en-US"/>
              <a:t>Build/CI</a:t>
            </a:r>
          </a:p>
        </p:txBody>
      </p:sp>
      <p:sp>
        <p:nvSpPr>
          <p:cNvPr id="4" name="Content Placeholder 3"/>
          <p:cNvSpPr>
            <a:spLocks noGrp="1"/>
          </p:cNvSpPr>
          <p:nvPr>
            <p:ph idx="1"/>
          </p:nvPr>
        </p:nvSpPr>
        <p:spPr>
          <a:xfrm>
            <a:off x="609600" y="1338990"/>
            <a:ext cx="10972800" cy="5186097"/>
          </a:xfrm>
        </p:spPr>
        <p:txBody>
          <a:bodyPr vert="horz" lIns="121920" tIns="60960" rIns="121920" bIns="60960" numCol="1" spcCol="0" rtlCol="0" anchor="t">
            <a:normAutofit fontScale="85000" lnSpcReduction="10000"/>
          </a:bodyPr>
          <a:lstStyle/>
          <a:p>
            <a:pPr marL="0" indent="0">
              <a:buNone/>
            </a:pPr>
            <a:r>
              <a:rPr lang="en-US" sz="2600" dirty="0"/>
              <a:t>Best practices:</a:t>
            </a:r>
          </a:p>
          <a:p>
            <a:r>
              <a:rPr lang="en-US" dirty="0"/>
              <a:t>Use the build/CI server to inject keys and tokens to avoid having them in the source code control</a:t>
            </a:r>
          </a:p>
          <a:p>
            <a:r>
              <a:rPr lang="en-US" dirty="0"/>
              <a:t>Only publish builds that have been generated by your build/CI server</a:t>
            </a:r>
          </a:p>
          <a:p>
            <a:pPr marL="0" indent="0">
              <a:buNone/>
            </a:pPr>
            <a:endParaRPr lang="en-US" dirty="0"/>
          </a:p>
          <a:p>
            <a:pPr marL="0" indent="0">
              <a:buNone/>
            </a:pPr>
            <a:r>
              <a:rPr lang="en-US" sz="2600" dirty="0"/>
              <a:t>Common pitfalls:</a:t>
            </a:r>
          </a:p>
          <a:p>
            <a:r>
              <a:rPr lang="en-US" dirty="0"/>
              <a:t>Provisioning profiles and/or certificates not installed on build agent</a:t>
            </a:r>
          </a:p>
          <a:p>
            <a:r>
              <a:rPr lang="en-US" dirty="0"/>
              <a:t>Version of Xamarin on your build server different than on your development machine</a:t>
            </a:r>
          </a:p>
          <a:p>
            <a:r>
              <a:rPr lang="en-US" dirty="0"/>
              <a:t>Android SDK on your build server out of date</a:t>
            </a:r>
          </a:p>
          <a:p>
            <a:r>
              <a:rPr lang="en-US" dirty="0" err="1"/>
              <a:t>Xcode</a:t>
            </a:r>
            <a:r>
              <a:rPr lang="en-US" dirty="0"/>
              <a:t> out of date on your build server</a:t>
            </a:r>
          </a:p>
          <a:p>
            <a:r>
              <a:rPr lang="en-US" dirty="0"/>
              <a:t>Generated path names in a </a:t>
            </a:r>
            <a:r>
              <a:rPr lang="en-US" dirty="0" err="1"/>
              <a:t>Xamarin.Android</a:t>
            </a:r>
            <a:r>
              <a:rPr lang="en-US" dirty="0"/>
              <a:t> project can be too long</a:t>
            </a:r>
          </a:p>
          <a:p>
            <a:pPr marL="0" indent="0">
              <a:buNone/>
            </a:pPr>
            <a:r>
              <a:rPr lang="en-US" b="1" dirty="0"/>
              <a:t>Note</a:t>
            </a:r>
            <a:r>
              <a:rPr lang="en-US" dirty="0"/>
              <a:t>: For a documented solution to the </a:t>
            </a:r>
            <a:r>
              <a:rPr lang="en-US" dirty="0" err="1"/>
              <a:t>PathTooLongException</a:t>
            </a:r>
            <a:r>
              <a:rPr lang="en-US" dirty="0"/>
              <a:t> error, see: </a:t>
            </a:r>
            <a:r>
              <a:rPr lang="en-US" dirty="0">
                <a:hlinkClick r:id="rId3"/>
              </a:rPr>
              <a:t>https://docs.microsoft.com/xamarin/android/troubleshooting/questions/path-too-long-exception</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122905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84081" y="1236505"/>
            <a:ext cx="6031093" cy="4398719"/>
          </a:xfrm>
        </p:spPr>
        <p:txBody>
          <a:bodyPr/>
          <a:lstStyle/>
          <a:p>
            <a:r>
              <a:rPr lang="en-US" dirty="0"/>
              <a:t>Demo: </a:t>
            </a:r>
          </a:p>
          <a:p>
            <a:r>
              <a:rPr lang="en-US" dirty="0"/>
              <a:t>Build script in App Center</a:t>
            </a:r>
          </a:p>
        </p:txBody>
      </p:sp>
    </p:spTree>
    <p:extLst>
      <p:ext uri="{BB962C8B-B14F-4D97-AF65-F5344CB8AC3E}">
        <p14:creationId xmlns:p14="http://schemas.microsoft.com/office/powerpoint/2010/main" val="4079459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5: Automate build and test process</a:t>
            </a:r>
          </a:p>
        </p:txBody>
      </p:sp>
      <p:sp>
        <p:nvSpPr>
          <p:cNvPr id="3" name="Text Placeholder 2"/>
          <p:cNvSpPr>
            <a:spLocks noGrp="1"/>
          </p:cNvSpPr>
          <p:nvPr>
            <p:ph type="body" idx="1"/>
          </p:nvPr>
        </p:nvSpPr>
        <p:spPr/>
        <p:txBody>
          <a:bodyPr>
            <a:normAutofit/>
          </a:bodyPr>
          <a:lstStyle/>
          <a:p>
            <a:pPr>
              <a:buFont typeface="+mj-lt"/>
              <a:buAutoNum type="arabicPeriod"/>
            </a:pPr>
            <a:r>
              <a:rPr lang="en-US" dirty="0"/>
              <a:t>Complete the missing fields in </a:t>
            </a:r>
            <a:r>
              <a:rPr lang="en-US" dirty="0" err="1"/>
              <a:t>build.cake</a:t>
            </a:r>
            <a:endParaRPr lang="en-US" dirty="0"/>
          </a:p>
          <a:p>
            <a:pPr>
              <a:buFont typeface="+mj-lt"/>
              <a:buAutoNum type="arabicPeriod"/>
            </a:pPr>
            <a:r>
              <a:rPr lang="en-US" dirty="0"/>
              <a:t>Automate the building and testing of IPA and APK files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b="1" dirty="0"/>
              <a:t>Bonus:</a:t>
            </a:r>
            <a:r>
              <a:rPr lang="en-US" dirty="0"/>
              <a:t> Add a build step to deploy to Visual Studio App Center</a:t>
            </a:r>
          </a:p>
        </p:txBody>
      </p:sp>
    </p:spTree>
    <p:extLst>
      <p:ext uri="{BB962C8B-B14F-4D97-AF65-F5344CB8AC3E}">
        <p14:creationId xmlns:p14="http://schemas.microsoft.com/office/powerpoint/2010/main" val="1100408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5F0A5F-5406-4B8E-ABBA-4724EE632547}"/>
              </a:ext>
            </a:extLst>
          </p:cNvPr>
          <p:cNvSpPr>
            <a:spLocks noGrp="1"/>
          </p:cNvSpPr>
          <p:nvPr>
            <p:ph type="subTitle" idx="1"/>
          </p:nvPr>
        </p:nvSpPr>
        <p:spPr>
          <a:xfrm>
            <a:off x="240524" y="2468831"/>
            <a:ext cx="7124441" cy="1885456"/>
          </a:xfrm>
        </p:spPr>
        <p:txBody>
          <a:bodyPr/>
          <a:lstStyle/>
          <a:p>
            <a:pPr algn="ctr"/>
            <a:r>
              <a:rPr lang="en-US" sz="10666" b="1"/>
              <a:t>Q &amp; A</a:t>
            </a:r>
          </a:p>
        </p:txBody>
      </p:sp>
    </p:spTree>
    <p:extLst>
      <p:ext uri="{BB962C8B-B14F-4D97-AF65-F5344CB8AC3E}">
        <p14:creationId xmlns:p14="http://schemas.microsoft.com/office/powerpoint/2010/main" val="30059370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24BB00A8-2697-0D4B-AA26-C0D8DC03604F}"/>
              </a:ext>
            </a:extLst>
          </p:cNvPr>
          <p:cNvSpPr>
            <a:spLocks noGrp="1"/>
          </p:cNvSpPr>
          <p:nvPr>
            <p:ph type="subTitle" idx="1"/>
          </p:nvPr>
        </p:nvSpPr>
        <p:spPr/>
        <p:txBody>
          <a:bodyPr/>
          <a:lstStyle/>
          <a:p>
            <a:r>
              <a:rPr lang="en-US"/>
              <a:t>Visual Studio App Center</a:t>
            </a:r>
          </a:p>
        </p:txBody>
      </p:sp>
    </p:spTree>
    <p:extLst>
      <p:ext uri="{BB962C8B-B14F-4D97-AF65-F5344CB8AC3E}">
        <p14:creationId xmlns:p14="http://schemas.microsoft.com/office/powerpoint/2010/main" val="553690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8D91F1D-4538-F74A-9313-C6CC2991EEF9}"/>
              </a:ext>
            </a:extLst>
          </p:cNvPr>
          <p:cNvGrpSpPr/>
          <p:nvPr/>
        </p:nvGrpSpPr>
        <p:grpSpPr>
          <a:xfrm>
            <a:off x="4713021" y="1983609"/>
            <a:ext cx="2895483" cy="2727377"/>
            <a:chOff x="4807527" y="2022885"/>
            <a:chExt cx="2953542" cy="2782067"/>
          </a:xfrm>
        </p:grpSpPr>
        <p:pic>
          <p:nvPicPr>
            <p:cNvPr id="3" name="Picture 2">
              <a:extLst>
                <a:ext uri="{FF2B5EF4-FFF2-40B4-BE49-F238E27FC236}">
                  <a16:creationId xmlns:a16="http://schemas.microsoft.com/office/drawing/2014/main" id="{5CA8767B-5D30-2744-AEEE-69DDD5E3E2C0}"/>
                </a:ext>
              </a:extLst>
            </p:cNvPr>
            <p:cNvPicPr>
              <a:picLocks noChangeAspect="1"/>
            </p:cNvPicPr>
            <p:nvPr/>
          </p:nvPicPr>
          <p:blipFill>
            <a:blip r:embed="rId3"/>
            <a:stretch>
              <a:fillRect/>
            </a:stretch>
          </p:blipFill>
          <p:spPr>
            <a:xfrm>
              <a:off x="4837348" y="2022885"/>
              <a:ext cx="2923721" cy="2782067"/>
            </a:xfrm>
            <a:prstGeom prst="rect">
              <a:avLst/>
            </a:prstGeom>
          </p:spPr>
        </p:pic>
        <p:sp>
          <p:nvSpPr>
            <p:cNvPr id="4" name="TextBox 3">
              <a:extLst>
                <a:ext uri="{FF2B5EF4-FFF2-40B4-BE49-F238E27FC236}">
                  <a16:creationId xmlns:a16="http://schemas.microsoft.com/office/drawing/2014/main" id="{63116616-FEC3-1D4C-86FB-125D025ED364}"/>
                </a:ext>
              </a:extLst>
            </p:cNvPr>
            <p:cNvSpPr txBox="1"/>
            <p:nvPr/>
          </p:nvSpPr>
          <p:spPr>
            <a:xfrm>
              <a:off x="4807527" y="3995399"/>
              <a:ext cx="1266795" cy="406197"/>
            </a:xfrm>
            <a:prstGeom prst="rect">
              <a:avLst/>
            </a:prstGeom>
            <a:solidFill>
              <a:srgbClr val="2D3E50"/>
            </a:solidFill>
          </p:spPr>
          <p:txBody>
            <a:bodyPr wrap="square" lIns="179285" tIns="89643" rIns="179285" bIns="89643" rtlCol="0">
              <a:spAutoFit/>
            </a:bodyPr>
            <a:lstStyle/>
            <a:p>
              <a:pPr algn="ctr" defTabSz="914344">
                <a:lnSpc>
                  <a:spcPct val="90000"/>
                </a:lnSpc>
                <a:spcAft>
                  <a:spcPts val="588"/>
                </a:spcAft>
                <a:defRPr/>
              </a:pPr>
              <a:r>
                <a:rPr lang="en-US" sz="1568">
                  <a:solidFill>
                    <a:srgbClr val="FFFFFF"/>
                  </a:solidFill>
                  <a:latin typeface="Segoe UI Light"/>
                </a:rPr>
                <a:t>Monitor</a:t>
              </a:r>
            </a:p>
          </p:txBody>
        </p:sp>
        <p:sp>
          <p:nvSpPr>
            <p:cNvPr id="5" name="TextBox 4">
              <a:extLst>
                <a:ext uri="{FF2B5EF4-FFF2-40B4-BE49-F238E27FC236}">
                  <a16:creationId xmlns:a16="http://schemas.microsoft.com/office/drawing/2014/main" id="{4E9F93C7-0C3A-6547-83D2-C3E628036ACF}"/>
                </a:ext>
              </a:extLst>
            </p:cNvPr>
            <p:cNvSpPr txBox="1"/>
            <p:nvPr/>
          </p:nvSpPr>
          <p:spPr>
            <a:xfrm>
              <a:off x="6974858" y="3995399"/>
              <a:ext cx="781594" cy="406197"/>
            </a:xfrm>
            <a:prstGeom prst="rect">
              <a:avLst/>
            </a:prstGeom>
            <a:solidFill>
              <a:srgbClr val="2D3E50"/>
            </a:solidFill>
          </p:spPr>
          <p:txBody>
            <a:bodyPr wrap="square" lIns="179285" tIns="89643" rIns="179285" bIns="89643" rtlCol="0">
              <a:spAutoFit/>
            </a:bodyPr>
            <a:lstStyle/>
            <a:p>
              <a:pPr algn="ctr" defTabSz="914344">
                <a:lnSpc>
                  <a:spcPct val="90000"/>
                </a:lnSpc>
                <a:spcAft>
                  <a:spcPts val="588"/>
                </a:spcAft>
                <a:defRPr/>
              </a:pPr>
              <a:r>
                <a:rPr lang="en-US" sz="1568" dirty="0">
                  <a:solidFill>
                    <a:srgbClr val="FFFFFF"/>
                  </a:solidFill>
                  <a:latin typeface="Segoe UI Light"/>
                </a:rPr>
                <a:t>Test</a:t>
              </a:r>
            </a:p>
          </p:txBody>
        </p:sp>
      </p:grpSp>
      <p:sp>
        <p:nvSpPr>
          <p:cNvPr id="6" name="Title 2">
            <a:extLst>
              <a:ext uri="{FF2B5EF4-FFF2-40B4-BE49-F238E27FC236}">
                <a16:creationId xmlns:a16="http://schemas.microsoft.com/office/drawing/2014/main" id="{9406D36F-013F-AF4E-BD62-D5D51E270F95}"/>
              </a:ext>
            </a:extLst>
          </p:cNvPr>
          <p:cNvSpPr txBox="1">
            <a:spLocks/>
          </p:cNvSpPr>
          <p:nvPr/>
        </p:nvSpPr>
        <p:spPr>
          <a:xfrm>
            <a:off x="269240" y="289513"/>
            <a:ext cx="11655840" cy="8996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rPr>
              <a:t>The Challenge: App development challenges</a:t>
            </a:r>
          </a:p>
        </p:txBody>
      </p:sp>
      <p:pic>
        <p:nvPicPr>
          <p:cNvPr id="7" name="Picture 6">
            <a:extLst>
              <a:ext uri="{FF2B5EF4-FFF2-40B4-BE49-F238E27FC236}">
                <a16:creationId xmlns:a16="http://schemas.microsoft.com/office/drawing/2014/main" id="{14BBBD9B-E63F-944F-B735-C8515641B9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4050" y="2198109"/>
            <a:ext cx="2298375" cy="2298375"/>
          </a:xfrm>
          <a:prstGeom prst="rect">
            <a:avLst/>
          </a:prstGeom>
        </p:spPr>
      </p:pic>
      <p:sp>
        <p:nvSpPr>
          <p:cNvPr id="8" name="Rectangle 7">
            <a:extLst>
              <a:ext uri="{FF2B5EF4-FFF2-40B4-BE49-F238E27FC236}">
                <a16:creationId xmlns:a16="http://schemas.microsoft.com/office/drawing/2014/main" id="{93C63828-DE64-7D43-9DD8-447D357871BB}"/>
              </a:ext>
            </a:extLst>
          </p:cNvPr>
          <p:cNvSpPr/>
          <p:nvPr/>
        </p:nvSpPr>
        <p:spPr>
          <a:xfrm flipH="1">
            <a:off x="1266869" y="1512693"/>
            <a:ext cx="2392736" cy="461624"/>
          </a:xfrm>
          <a:prstGeom prst="rect">
            <a:avLst/>
          </a:prstGeom>
        </p:spPr>
        <p:txBody>
          <a:bodyPr wrap="square" lIns="182855" tIns="146284" bIns="146284">
            <a:spAutoFit/>
          </a:bodyPr>
          <a:lstStyle/>
          <a:p>
            <a:pPr algn="ctr" defTabSz="914202">
              <a:lnSpc>
                <a:spcPct val="90000"/>
              </a:lnSpc>
              <a:spcBef>
                <a:spcPts val="200"/>
              </a:spcBef>
              <a:spcAft>
                <a:spcPts val="200"/>
              </a:spcAft>
              <a:defRPr/>
            </a:pPr>
            <a:r>
              <a:rPr lang="de-DE" sz="1200" b="1" kern="0" spc="200">
                <a:gradFill>
                  <a:gsLst>
                    <a:gs pos="7080">
                      <a:srgbClr val="FFFFFF"/>
                    </a:gs>
                    <a:gs pos="64000">
                      <a:srgbClr val="FFFFFF"/>
                    </a:gs>
                  </a:gsLst>
                  <a:lin ang="5400000" scaled="1"/>
                </a:gradFill>
                <a:cs typeface="Arial" pitchFamily="34" charset="0"/>
              </a:rPr>
              <a:t>SCALE</a:t>
            </a:r>
            <a:endParaRPr lang="en-US" sz="1200">
              <a:gradFill>
                <a:gsLst>
                  <a:gs pos="7080">
                    <a:srgbClr val="FFFFFF"/>
                  </a:gs>
                  <a:gs pos="64000">
                    <a:srgbClr val="FFFFFF"/>
                  </a:gs>
                </a:gsLst>
                <a:lin ang="5400000" scaled="1"/>
              </a:gradFill>
              <a:ea typeface="Calibri" panose="020F050202020403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7C71DB7F-1A84-6045-8EE5-CF1676791CE2}"/>
              </a:ext>
            </a:extLst>
          </p:cNvPr>
          <p:cNvSpPr/>
          <p:nvPr/>
        </p:nvSpPr>
        <p:spPr>
          <a:xfrm flipH="1">
            <a:off x="4979012" y="1512693"/>
            <a:ext cx="2392736" cy="461624"/>
          </a:xfrm>
          <a:prstGeom prst="rect">
            <a:avLst/>
          </a:prstGeom>
        </p:spPr>
        <p:txBody>
          <a:bodyPr wrap="square" lIns="182855" tIns="146284" bIns="146284">
            <a:spAutoFit/>
          </a:bodyPr>
          <a:lstStyle/>
          <a:p>
            <a:pPr algn="ctr" defTabSz="914202">
              <a:lnSpc>
                <a:spcPct val="90000"/>
              </a:lnSpc>
              <a:spcBef>
                <a:spcPts val="200"/>
              </a:spcBef>
              <a:spcAft>
                <a:spcPts val="200"/>
              </a:spcAft>
              <a:defRPr/>
            </a:pPr>
            <a:r>
              <a:rPr lang="de-DE" sz="1200" b="1" kern="0" spc="200">
                <a:gradFill>
                  <a:gsLst>
                    <a:gs pos="7080">
                      <a:srgbClr val="FFFFFF"/>
                    </a:gs>
                    <a:gs pos="64000">
                      <a:srgbClr val="FFFFFF"/>
                    </a:gs>
                  </a:gsLst>
                  <a:lin ang="5400000" scaled="1"/>
                </a:gradFill>
                <a:cs typeface="Arial" pitchFamily="34" charset="0"/>
              </a:rPr>
              <a:t>COMPLEXITY</a:t>
            </a:r>
            <a:endParaRPr lang="en-US" sz="1200">
              <a:gradFill>
                <a:gsLst>
                  <a:gs pos="7080">
                    <a:srgbClr val="FFFFFF"/>
                  </a:gs>
                  <a:gs pos="64000">
                    <a:srgbClr val="FFFFFF"/>
                  </a:gs>
                </a:gsLst>
                <a:lin ang="5400000" scaled="1"/>
              </a:gradFill>
              <a:ea typeface="Calibri" panose="020F050202020403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D9D897-DC27-AA4A-94DC-C2AA67D50333}"/>
              </a:ext>
            </a:extLst>
          </p:cNvPr>
          <p:cNvSpPr/>
          <p:nvPr/>
        </p:nvSpPr>
        <p:spPr>
          <a:xfrm flipH="1">
            <a:off x="8532397" y="1512693"/>
            <a:ext cx="2392736" cy="461624"/>
          </a:xfrm>
          <a:prstGeom prst="rect">
            <a:avLst/>
          </a:prstGeom>
        </p:spPr>
        <p:txBody>
          <a:bodyPr wrap="square" lIns="182855" tIns="146284" bIns="146284">
            <a:spAutoFit/>
          </a:bodyPr>
          <a:lstStyle/>
          <a:p>
            <a:pPr algn="ctr" defTabSz="914202">
              <a:lnSpc>
                <a:spcPct val="90000"/>
              </a:lnSpc>
              <a:spcBef>
                <a:spcPts val="200"/>
              </a:spcBef>
              <a:spcAft>
                <a:spcPts val="200"/>
              </a:spcAft>
              <a:defRPr/>
            </a:pPr>
            <a:r>
              <a:rPr lang="de-DE" sz="1200" b="1" kern="0" spc="200">
                <a:gradFill>
                  <a:gsLst>
                    <a:gs pos="7080">
                      <a:srgbClr val="FFFFFF"/>
                    </a:gs>
                    <a:gs pos="64000">
                      <a:srgbClr val="FFFFFF"/>
                    </a:gs>
                  </a:gsLst>
                  <a:lin ang="5400000" scaled="1"/>
                </a:gradFill>
                <a:cs typeface="Arial" pitchFamily="34" charset="0"/>
              </a:rPr>
              <a:t>FRAGMENTATION</a:t>
            </a:r>
            <a:endParaRPr lang="en-US" sz="1200">
              <a:gradFill>
                <a:gsLst>
                  <a:gs pos="7080">
                    <a:srgbClr val="FFFFFF"/>
                  </a:gs>
                  <a:gs pos="64000">
                    <a:srgbClr val="FFFFFF"/>
                  </a:gs>
                </a:gsLst>
                <a:lin ang="5400000" scaled="1"/>
              </a:gradFill>
              <a:ea typeface="Calibri" panose="020F050202020403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39B30FEE-6B51-D549-A74A-CAC460FCED6E}"/>
              </a:ext>
            </a:extLst>
          </p:cNvPr>
          <p:cNvSpPr/>
          <p:nvPr/>
        </p:nvSpPr>
        <p:spPr>
          <a:xfrm flipH="1">
            <a:off x="4695275" y="5145329"/>
            <a:ext cx="2908703" cy="796885"/>
          </a:xfrm>
          <a:prstGeom prst="rect">
            <a:avLst/>
          </a:prstGeom>
        </p:spPr>
        <p:txBody>
          <a:bodyPr wrap="square">
            <a:spAutoFit/>
          </a:bodyPr>
          <a:lstStyle/>
          <a:p>
            <a:pPr algn="ctr" defTabSz="914202">
              <a:lnSpc>
                <a:spcPct val="90000"/>
              </a:lnSpc>
              <a:spcBef>
                <a:spcPts val="200"/>
              </a:spcBef>
              <a:defRPr/>
            </a:pPr>
            <a:r>
              <a:rPr lang="en-US" sz="2400" spc="20">
                <a:gradFill>
                  <a:gsLst>
                    <a:gs pos="7080">
                      <a:srgbClr val="FFFFFF"/>
                    </a:gs>
                    <a:gs pos="64000">
                      <a:srgbClr val="FFFFFF"/>
                    </a:gs>
                  </a:gsLst>
                  <a:lin ang="5400000" scaled="1"/>
                </a:gradFill>
                <a:cs typeface="Arial" panose="020B0604020202020204" pitchFamily="34" charset="0"/>
              </a:rPr>
              <a:t>App Delivery</a:t>
            </a:r>
          </a:p>
          <a:p>
            <a:pPr algn="ctr" defTabSz="914202">
              <a:lnSpc>
                <a:spcPct val="90000"/>
              </a:lnSpc>
              <a:spcBef>
                <a:spcPts val="200"/>
              </a:spcBef>
              <a:defRPr/>
            </a:pPr>
            <a:r>
              <a:rPr lang="en-US" sz="1251" spc="20">
                <a:gradFill>
                  <a:gsLst>
                    <a:gs pos="7080">
                      <a:srgbClr val="FFFFFF"/>
                    </a:gs>
                    <a:gs pos="64000">
                      <a:srgbClr val="FFFFFF"/>
                    </a:gs>
                  </a:gsLst>
                  <a:lin ang="5400000" scaled="1"/>
                </a:gradFill>
                <a:cs typeface="Arial" panose="020B0604020202020204" pitchFamily="34" charset="0"/>
              </a:rPr>
              <a:t>The lifecycle to deliver ‘just one’</a:t>
            </a:r>
            <a:br>
              <a:rPr lang="en-US" sz="1251" spc="20">
                <a:gradFill>
                  <a:gsLst>
                    <a:gs pos="7080">
                      <a:srgbClr val="FFFFFF"/>
                    </a:gs>
                    <a:gs pos="64000">
                      <a:srgbClr val="FFFFFF"/>
                    </a:gs>
                  </a:gsLst>
                  <a:lin ang="5400000" scaled="1"/>
                </a:gradFill>
                <a:cs typeface="Arial" panose="020B0604020202020204" pitchFamily="34" charset="0"/>
              </a:rPr>
            </a:br>
            <a:r>
              <a:rPr lang="en-US" sz="1251" spc="20">
                <a:gradFill>
                  <a:gsLst>
                    <a:gs pos="7080">
                      <a:srgbClr val="FFFFFF"/>
                    </a:gs>
                    <a:gs pos="64000">
                      <a:srgbClr val="FFFFFF"/>
                    </a:gs>
                  </a:gsLst>
                  <a:lin ang="5400000" scaled="1"/>
                </a:gradFill>
                <a:cs typeface="Arial" panose="020B0604020202020204" pitchFamily="34" charset="0"/>
              </a:rPr>
              <a:t>app involves many stages</a:t>
            </a:r>
          </a:p>
        </p:txBody>
      </p:sp>
      <p:sp>
        <p:nvSpPr>
          <p:cNvPr id="12" name="Rectangle 11">
            <a:extLst>
              <a:ext uri="{FF2B5EF4-FFF2-40B4-BE49-F238E27FC236}">
                <a16:creationId xmlns:a16="http://schemas.microsoft.com/office/drawing/2014/main" id="{B4FBA107-FCAB-624E-9036-DC5D343E1CB2}"/>
              </a:ext>
            </a:extLst>
          </p:cNvPr>
          <p:cNvSpPr/>
          <p:nvPr/>
        </p:nvSpPr>
        <p:spPr>
          <a:xfrm flipH="1">
            <a:off x="8297322" y="5145329"/>
            <a:ext cx="2908703" cy="796885"/>
          </a:xfrm>
          <a:prstGeom prst="rect">
            <a:avLst/>
          </a:prstGeom>
        </p:spPr>
        <p:txBody>
          <a:bodyPr wrap="square">
            <a:spAutoFit/>
          </a:bodyPr>
          <a:lstStyle/>
          <a:p>
            <a:pPr algn="ctr" defTabSz="914202">
              <a:lnSpc>
                <a:spcPct val="90000"/>
              </a:lnSpc>
              <a:spcBef>
                <a:spcPts val="200"/>
              </a:spcBef>
              <a:defRPr/>
            </a:pPr>
            <a:r>
              <a:rPr lang="en-US" sz="2400" spc="20">
                <a:gradFill>
                  <a:gsLst>
                    <a:gs pos="7080">
                      <a:srgbClr val="FFFFFF"/>
                    </a:gs>
                    <a:gs pos="64000">
                      <a:srgbClr val="FFFFFF"/>
                    </a:gs>
                  </a:gsLst>
                  <a:lin ang="5400000" scaled="1"/>
                </a:gradFill>
                <a:cs typeface="Arial" panose="020B0604020202020204" pitchFamily="34" charset="0"/>
              </a:rPr>
              <a:t>1000+ Devices</a:t>
            </a:r>
          </a:p>
          <a:p>
            <a:pPr algn="ctr" defTabSz="914202">
              <a:lnSpc>
                <a:spcPct val="90000"/>
              </a:lnSpc>
              <a:spcBef>
                <a:spcPts val="200"/>
              </a:spcBef>
              <a:defRPr/>
            </a:pPr>
            <a:r>
              <a:rPr lang="en-US" sz="1251" spc="20">
                <a:gradFill>
                  <a:gsLst>
                    <a:gs pos="7080">
                      <a:srgbClr val="FFFFFF"/>
                    </a:gs>
                    <a:gs pos="64000">
                      <a:srgbClr val="FFFFFF"/>
                    </a:gs>
                  </a:gsLst>
                  <a:lin ang="5400000" scaled="1"/>
                </a:gradFill>
                <a:cs typeface="Arial" panose="020B0604020202020204" pitchFamily="34" charset="0"/>
              </a:rPr>
              <a:t>Mobile ecosystems are complex with many combinations of devices</a:t>
            </a:r>
          </a:p>
        </p:txBody>
      </p:sp>
      <p:sp>
        <p:nvSpPr>
          <p:cNvPr id="13" name="Rectangle 12">
            <a:extLst>
              <a:ext uri="{FF2B5EF4-FFF2-40B4-BE49-F238E27FC236}">
                <a16:creationId xmlns:a16="http://schemas.microsoft.com/office/drawing/2014/main" id="{D286D7F0-9050-284A-A8FD-4CB8DC442456}"/>
              </a:ext>
            </a:extLst>
          </p:cNvPr>
          <p:cNvSpPr/>
          <p:nvPr/>
        </p:nvSpPr>
        <p:spPr>
          <a:xfrm flipH="1">
            <a:off x="993270" y="5145329"/>
            <a:ext cx="2908703" cy="796885"/>
          </a:xfrm>
          <a:prstGeom prst="rect">
            <a:avLst/>
          </a:prstGeom>
        </p:spPr>
        <p:txBody>
          <a:bodyPr wrap="square">
            <a:spAutoFit/>
          </a:bodyPr>
          <a:lstStyle/>
          <a:p>
            <a:pPr algn="ctr" defTabSz="914202">
              <a:lnSpc>
                <a:spcPct val="90000"/>
              </a:lnSpc>
              <a:spcBef>
                <a:spcPts val="200"/>
              </a:spcBef>
              <a:defRPr/>
            </a:pPr>
            <a:r>
              <a:rPr lang="en-US" sz="2400" spc="20">
                <a:gradFill>
                  <a:gsLst>
                    <a:gs pos="7080">
                      <a:srgbClr val="FFFFFF"/>
                    </a:gs>
                    <a:gs pos="64000">
                      <a:srgbClr val="FFFFFF"/>
                    </a:gs>
                  </a:gsLst>
                  <a:lin ang="5400000" scaled="1"/>
                </a:gradFill>
                <a:cs typeface="Arial" panose="020B0604020202020204" pitchFamily="34" charset="0"/>
              </a:rPr>
              <a:t>100+ apps</a:t>
            </a:r>
          </a:p>
          <a:p>
            <a:pPr algn="ctr" defTabSz="914202">
              <a:lnSpc>
                <a:spcPct val="90000"/>
              </a:lnSpc>
              <a:spcBef>
                <a:spcPts val="200"/>
              </a:spcBef>
              <a:defRPr/>
            </a:pPr>
            <a:r>
              <a:rPr lang="en-US" sz="1251" spc="20">
                <a:gradFill>
                  <a:gsLst>
                    <a:gs pos="7080">
                      <a:srgbClr val="FFFFFF"/>
                    </a:gs>
                    <a:gs pos="64000">
                      <a:srgbClr val="FFFFFF"/>
                    </a:gs>
                  </a:gsLst>
                  <a:lin ang="5400000" scaled="1"/>
                </a:gradFill>
                <a:cs typeface="Arial" panose="020B0604020202020204" pitchFamily="34" charset="0"/>
              </a:rPr>
              <a:t>Businesses need to rapidly build and deliver high-quality mobile apps</a:t>
            </a:r>
          </a:p>
        </p:txBody>
      </p:sp>
      <p:pic>
        <p:nvPicPr>
          <p:cNvPr id="14" name="Picture 13">
            <a:extLst>
              <a:ext uri="{FF2B5EF4-FFF2-40B4-BE49-F238E27FC236}">
                <a16:creationId xmlns:a16="http://schemas.microsoft.com/office/drawing/2014/main" id="{C00BD78A-D835-9A4C-95CA-70F92308D04A}"/>
              </a:ext>
            </a:extLst>
          </p:cNvPr>
          <p:cNvPicPr>
            <a:picLocks noChangeAspect="1"/>
          </p:cNvPicPr>
          <p:nvPr/>
        </p:nvPicPr>
        <p:blipFill>
          <a:blip r:embed="rId5"/>
          <a:stretch>
            <a:fillRect/>
          </a:stretch>
        </p:blipFill>
        <p:spPr>
          <a:xfrm>
            <a:off x="8587399" y="2199862"/>
            <a:ext cx="2328544" cy="2346831"/>
          </a:xfrm>
          <a:prstGeom prst="rect">
            <a:avLst/>
          </a:prstGeom>
        </p:spPr>
      </p:pic>
      <p:sp>
        <p:nvSpPr>
          <p:cNvPr id="15" name="TextBox 14">
            <a:extLst>
              <a:ext uri="{FF2B5EF4-FFF2-40B4-BE49-F238E27FC236}">
                <a16:creationId xmlns:a16="http://schemas.microsoft.com/office/drawing/2014/main" id="{D644BDAF-5A79-2645-9928-402C3AD2D9CD}"/>
              </a:ext>
            </a:extLst>
          </p:cNvPr>
          <p:cNvSpPr txBox="1"/>
          <p:nvPr/>
        </p:nvSpPr>
        <p:spPr>
          <a:xfrm>
            <a:off x="5220783" y="1919709"/>
            <a:ext cx="2017851" cy="506833"/>
          </a:xfrm>
          <a:prstGeom prst="rect">
            <a:avLst/>
          </a:prstGeom>
          <a:solidFill>
            <a:srgbClr val="2D3E50"/>
          </a:solidFill>
        </p:spPr>
        <p:txBody>
          <a:bodyPr wrap="square" lIns="179285" tIns="143428" rIns="179285" bIns="143428" rtlCol="0">
            <a:spAutoFit/>
          </a:bodyPr>
          <a:lstStyle/>
          <a:p>
            <a:pPr algn="ctr" defTabSz="914344">
              <a:lnSpc>
                <a:spcPct val="90000"/>
              </a:lnSpc>
              <a:spcAft>
                <a:spcPts val="588"/>
              </a:spcAft>
              <a:defRPr/>
            </a:pPr>
            <a:r>
              <a:rPr lang="en-US" sz="1568">
                <a:solidFill>
                  <a:srgbClr val="FFFFFF"/>
                </a:solidFill>
                <a:latin typeface="Segoe UI Light"/>
              </a:rPr>
              <a:t>Design &amp; Develop</a:t>
            </a:r>
          </a:p>
        </p:txBody>
      </p:sp>
    </p:spTree>
    <p:extLst>
      <p:ext uri="{BB962C8B-B14F-4D97-AF65-F5344CB8AC3E}">
        <p14:creationId xmlns:p14="http://schemas.microsoft.com/office/powerpoint/2010/main" val="304535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anim calcmode="lin" valueType="num">
                                      <p:cBhvr>
                                        <p:cTn id="8" dur="750" fill="hold"/>
                                        <p:tgtEl>
                                          <p:spTgt spid="13"/>
                                        </p:tgtEl>
                                        <p:attrNameLst>
                                          <p:attrName>ppt_x</p:attrName>
                                        </p:attrNameLst>
                                      </p:cBhvr>
                                      <p:tavLst>
                                        <p:tav tm="0">
                                          <p:val>
                                            <p:strVal val="#ppt_x"/>
                                          </p:val>
                                        </p:tav>
                                        <p:tav tm="100000">
                                          <p:val>
                                            <p:strVal val="#ppt_x"/>
                                          </p:val>
                                        </p:tav>
                                      </p:tavLst>
                                    </p:anim>
                                    <p:anim calcmode="lin" valueType="num">
                                      <p:cBhvr>
                                        <p:cTn id="9" dur="75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750"/>
                                        <p:tgtEl>
                                          <p:spTgt spid="11"/>
                                        </p:tgtEl>
                                      </p:cBhvr>
                                    </p:animEffect>
                                    <p:anim calcmode="lin" valueType="num">
                                      <p:cBhvr>
                                        <p:cTn id="14" dur="750" fill="hold"/>
                                        <p:tgtEl>
                                          <p:spTgt spid="11"/>
                                        </p:tgtEl>
                                        <p:attrNameLst>
                                          <p:attrName>ppt_x</p:attrName>
                                        </p:attrNameLst>
                                      </p:cBhvr>
                                      <p:tavLst>
                                        <p:tav tm="0">
                                          <p:val>
                                            <p:strVal val="#ppt_x"/>
                                          </p:val>
                                        </p:tav>
                                        <p:tav tm="100000">
                                          <p:val>
                                            <p:strVal val="#ppt_x"/>
                                          </p:val>
                                        </p:tav>
                                      </p:tavLst>
                                    </p:anim>
                                    <p:anim calcmode="lin" valueType="num">
                                      <p:cBhvr>
                                        <p:cTn id="15" dur="750" fill="hold"/>
                                        <p:tgtEl>
                                          <p:spTgt spid="11"/>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750"/>
                                        <p:tgtEl>
                                          <p:spTgt spid="12"/>
                                        </p:tgtEl>
                                      </p:cBhvr>
                                    </p:animEffect>
                                    <p:anim calcmode="lin" valueType="num">
                                      <p:cBhvr>
                                        <p:cTn id="20" dur="750" fill="hold"/>
                                        <p:tgtEl>
                                          <p:spTgt spid="12"/>
                                        </p:tgtEl>
                                        <p:attrNameLst>
                                          <p:attrName>ppt_x</p:attrName>
                                        </p:attrNameLst>
                                      </p:cBhvr>
                                      <p:tavLst>
                                        <p:tav tm="0">
                                          <p:val>
                                            <p:strVal val="#ppt_x"/>
                                          </p:val>
                                        </p:tav>
                                        <p:tav tm="100000">
                                          <p:val>
                                            <p:strVal val="#ppt_x"/>
                                          </p:val>
                                        </p:tav>
                                      </p:tavLst>
                                    </p:anim>
                                    <p:anim calcmode="lin" valueType="num">
                                      <p:cBhvr>
                                        <p:cTn id="21" dur="75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25">
            <a:extLst>
              <a:ext uri="{FF2B5EF4-FFF2-40B4-BE49-F238E27FC236}">
                <a16:creationId xmlns:a16="http://schemas.microsoft.com/office/drawing/2014/main" id="{E439BC07-9983-744F-9460-CE5960DEE499}"/>
              </a:ext>
            </a:extLst>
          </p:cNvPr>
          <p:cNvSpPr/>
          <p:nvPr/>
        </p:nvSpPr>
        <p:spPr>
          <a:xfrm>
            <a:off x="5296243" y="2290343"/>
            <a:ext cx="1523352" cy="1523352"/>
          </a:xfrm>
          <a:prstGeom prst="ellipse">
            <a:avLst/>
          </a:prstGeom>
          <a:solidFill>
            <a:srgbClr val="FFFFFF"/>
          </a:solidFill>
          <a:ln w="12700" cap="flat">
            <a:noFill/>
            <a:miter lim="400000"/>
          </a:ln>
          <a:effectLst/>
        </p:spPr>
        <p:txBody>
          <a:bodyPr wrap="square" lIns="25391" tIns="25391" rIns="25391" bIns="25391" numCol="1" anchor="ctr">
            <a:noAutofit/>
          </a:bodyPr>
          <a:lstStyle/>
          <a:p>
            <a:pPr defTabSz="896020">
              <a:defRPr sz="3200">
                <a:solidFill>
                  <a:srgbClr val="FFFFFF"/>
                </a:solidFill>
              </a:defRPr>
            </a:pPr>
            <a:endParaRPr sz="1600" kern="0">
              <a:solidFill>
                <a:srgbClr val="FFFFFF"/>
              </a:solidFill>
              <a:latin typeface="Segoe UI Light"/>
            </a:endParaRPr>
          </a:p>
        </p:txBody>
      </p:sp>
      <p:pic>
        <p:nvPicPr>
          <p:cNvPr id="3" name="Picture 2">
            <a:extLst>
              <a:ext uri="{FF2B5EF4-FFF2-40B4-BE49-F238E27FC236}">
                <a16:creationId xmlns:a16="http://schemas.microsoft.com/office/drawing/2014/main" id="{6D1A1251-9D69-E94A-B6B8-6DDE8A92B4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6665" y="2580897"/>
            <a:ext cx="997487" cy="997487"/>
          </a:xfrm>
          <a:prstGeom prst="rect">
            <a:avLst/>
          </a:prstGeom>
        </p:spPr>
      </p:pic>
      <p:grpSp>
        <p:nvGrpSpPr>
          <p:cNvPr id="4" name="Group 124">
            <a:extLst>
              <a:ext uri="{FF2B5EF4-FFF2-40B4-BE49-F238E27FC236}">
                <a16:creationId xmlns:a16="http://schemas.microsoft.com/office/drawing/2014/main" id="{3348FCEE-6484-B44F-90CB-95F5B3D37DC9}"/>
              </a:ext>
            </a:extLst>
          </p:cNvPr>
          <p:cNvGrpSpPr/>
          <p:nvPr/>
        </p:nvGrpSpPr>
        <p:grpSpPr>
          <a:xfrm>
            <a:off x="5296243" y="817088"/>
            <a:ext cx="1523352" cy="1523352"/>
            <a:chOff x="0" y="0"/>
            <a:chExt cx="3048000" cy="3048000"/>
          </a:xfrm>
        </p:grpSpPr>
        <p:sp>
          <p:nvSpPr>
            <p:cNvPr id="5" name="Shape 122">
              <a:extLst>
                <a:ext uri="{FF2B5EF4-FFF2-40B4-BE49-F238E27FC236}">
                  <a16:creationId xmlns:a16="http://schemas.microsoft.com/office/drawing/2014/main" id="{57789C7F-637A-3A47-BD31-5AE77A8D4411}"/>
                </a:ext>
              </a:extLst>
            </p:cNvPr>
            <p:cNvSpPr/>
            <p:nvPr/>
          </p:nvSpPr>
          <p:spPr>
            <a:xfrm>
              <a:off x="0" y="0"/>
              <a:ext cx="3048000" cy="3048000"/>
            </a:xfrm>
            <a:prstGeom prst="ellipse">
              <a:avLst/>
            </a:prstGeom>
            <a:solidFill>
              <a:srgbClr val="FFFFFF"/>
            </a:solidFill>
            <a:ln w="12700" cap="flat">
              <a:noFill/>
              <a:miter lim="400000"/>
            </a:ln>
            <a:effectLst/>
          </p:spPr>
          <p:txBody>
            <a:bodyPr wrap="square" lIns="25391" tIns="25391" rIns="25391" bIns="25391" numCol="1" anchor="ctr">
              <a:noAutofit/>
            </a:bodyPr>
            <a:lstStyle/>
            <a:p>
              <a:pPr defTabSz="896020">
                <a:defRPr sz="3200">
                  <a:solidFill>
                    <a:srgbClr val="FFFFFF"/>
                  </a:solidFill>
                </a:defRPr>
              </a:pPr>
              <a:endParaRPr sz="1600" kern="0">
                <a:solidFill>
                  <a:srgbClr val="FFFFFF"/>
                </a:solidFill>
                <a:latin typeface="Segoe UI Light"/>
              </a:endParaRPr>
            </a:p>
          </p:txBody>
        </p:sp>
        <p:pic>
          <p:nvPicPr>
            <p:cNvPr id="6" name="pasted-image.pdf">
              <a:extLst>
                <a:ext uri="{FF2B5EF4-FFF2-40B4-BE49-F238E27FC236}">
                  <a16:creationId xmlns:a16="http://schemas.microsoft.com/office/drawing/2014/main" id="{2044E692-D546-6648-99D6-E18C23DA93FF}"/>
                </a:ext>
              </a:extLst>
            </p:cNvPr>
            <p:cNvPicPr>
              <a:picLocks noChangeAspect="1"/>
            </p:cNvPicPr>
            <p:nvPr/>
          </p:nvPicPr>
          <p:blipFill>
            <a:blip r:embed="rId4">
              <a:extLst/>
            </a:blip>
            <a:stretch>
              <a:fillRect/>
            </a:stretch>
          </p:blipFill>
          <p:spPr>
            <a:xfrm>
              <a:off x="704850" y="772391"/>
              <a:ext cx="1638300" cy="1651000"/>
            </a:xfrm>
            <a:prstGeom prst="rect">
              <a:avLst/>
            </a:prstGeom>
            <a:ln w="12700" cap="flat">
              <a:noFill/>
              <a:miter lim="400000"/>
            </a:ln>
            <a:effectLst/>
          </p:spPr>
        </p:pic>
      </p:grpSp>
      <p:grpSp>
        <p:nvGrpSpPr>
          <p:cNvPr id="7" name="Group 127">
            <a:extLst>
              <a:ext uri="{FF2B5EF4-FFF2-40B4-BE49-F238E27FC236}">
                <a16:creationId xmlns:a16="http://schemas.microsoft.com/office/drawing/2014/main" id="{B649E73F-5507-B44A-BB93-4A54CF9C68B2}"/>
              </a:ext>
            </a:extLst>
          </p:cNvPr>
          <p:cNvGrpSpPr/>
          <p:nvPr/>
        </p:nvGrpSpPr>
        <p:grpSpPr>
          <a:xfrm>
            <a:off x="8328663" y="817088"/>
            <a:ext cx="1523352" cy="1523352"/>
            <a:chOff x="0" y="0"/>
            <a:chExt cx="3048000" cy="3048000"/>
          </a:xfrm>
        </p:grpSpPr>
        <p:sp>
          <p:nvSpPr>
            <p:cNvPr id="8" name="Shape 125">
              <a:extLst>
                <a:ext uri="{FF2B5EF4-FFF2-40B4-BE49-F238E27FC236}">
                  <a16:creationId xmlns:a16="http://schemas.microsoft.com/office/drawing/2014/main" id="{AA817950-3C27-364D-9008-6E9EF351BC82}"/>
                </a:ext>
              </a:extLst>
            </p:cNvPr>
            <p:cNvSpPr/>
            <p:nvPr/>
          </p:nvSpPr>
          <p:spPr>
            <a:xfrm>
              <a:off x="0" y="0"/>
              <a:ext cx="3048000" cy="3048000"/>
            </a:xfrm>
            <a:prstGeom prst="ellipse">
              <a:avLst/>
            </a:prstGeom>
            <a:solidFill>
              <a:srgbClr val="FFFFFF"/>
            </a:solidFill>
            <a:ln w="12700" cap="flat">
              <a:noFill/>
              <a:miter lim="400000"/>
            </a:ln>
            <a:effectLst/>
          </p:spPr>
          <p:txBody>
            <a:bodyPr wrap="square" lIns="25391" tIns="25391" rIns="25391" bIns="25391" numCol="1" anchor="ctr">
              <a:noAutofit/>
            </a:bodyPr>
            <a:lstStyle/>
            <a:p>
              <a:pPr defTabSz="896020">
                <a:defRPr sz="3200">
                  <a:solidFill>
                    <a:srgbClr val="FFFFFF"/>
                  </a:solidFill>
                </a:defRPr>
              </a:pPr>
              <a:endParaRPr sz="1600" kern="0">
                <a:solidFill>
                  <a:srgbClr val="FFFFFF"/>
                </a:solidFill>
                <a:latin typeface="Segoe UI Light"/>
              </a:endParaRPr>
            </a:p>
          </p:txBody>
        </p:sp>
        <p:pic>
          <p:nvPicPr>
            <p:cNvPr id="9" name="pasted-image.pdf">
              <a:extLst>
                <a:ext uri="{FF2B5EF4-FFF2-40B4-BE49-F238E27FC236}">
                  <a16:creationId xmlns:a16="http://schemas.microsoft.com/office/drawing/2014/main" id="{57FAFCB0-8A81-AF4F-AEE1-ED6673C29931}"/>
                </a:ext>
              </a:extLst>
            </p:cNvPr>
            <p:cNvPicPr>
              <a:picLocks noChangeAspect="1"/>
            </p:cNvPicPr>
            <p:nvPr/>
          </p:nvPicPr>
          <p:blipFill>
            <a:blip r:embed="rId5">
              <a:extLst/>
            </a:blip>
            <a:stretch>
              <a:fillRect/>
            </a:stretch>
          </p:blipFill>
          <p:spPr>
            <a:xfrm>
              <a:off x="685800" y="685800"/>
              <a:ext cx="1676400" cy="1676400"/>
            </a:xfrm>
            <a:prstGeom prst="rect">
              <a:avLst/>
            </a:prstGeom>
            <a:ln w="12700" cap="flat">
              <a:noFill/>
              <a:miter lim="400000"/>
            </a:ln>
            <a:effectLst/>
          </p:spPr>
        </p:pic>
      </p:grpSp>
      <p:grpSp>
        <p:nvGrpSpPr>
          <p:cNvPr id="10" name="Group 130">
            <a:extLst>
              <a:ext uri="{FF2B5EF4-FFF2-40B4-BE49-F238E27FC236}">
                <a16:creationId xmlns:a16="http://schemas.microsoft.com/office/drawing/2014/main" id="{CE0E5CC2-40E5-1847-9FD8-73ABF1F213B5}"/>
              </a:ext>
            </a:extLst>
          </p:cNvPr>
          <p:cNvGrpSpPr/>
          <p:nvPr/>
        </p:nvGrpSpPr>
        <p:grpSpPr>
          <a:xfrm>
            <a:off x="8328663" y="3743193"/>
            <a:ext cx="1523352" cy="1523352"/>
            <a:chOff x="0" y="0"/>
            <a:chExt cx="3048000" cy="3048000"/>
          </a:xfrm>
        </p:grpSpPr>
        <p:sp>
          <p:nvSpPr>
            <p:cNvPr id="11" name="Shape 128">
              <a:extLst>
                <a:ext uri="{FF2B5EF4-FFF2-40B4-BE49-F238E27FC236}">
                  <a16:creationId xmlns:a16="http://schemas.microsoft.com/office/drawing/2014/main" id="{1ED674EB-80D0-7449-8EEE-68C66A86931B}"/>
                </a:ext>
              </a:extLst>
            </p:cNvPr>
            <p:cNvSpPr/>
            <p:nvPr/>
          </p:nvSpPr>
          <p:spPr>
            <a:xfrm>
              <a:off x="0" y="0"/>
              <a:ext cx="3048000" cy="3048000"/>
            </a:xfrm>
            <a:prstGeom prst="ellipse">
              <a:avLst/>
            </a:prstGeom>
            <a:solidFill>
              <a:srgbClr val="FFFFFF"/>
            </a:solidFill>
            <a:ln w="12700" cap="flat">
              <a:noFill/>
              <a:miter lim="400000"/>
            </a:ln>
            <a:effectLst/>
          </p:spPr>
          <p:txBody>
            <a:bodyPr wrap="square" lIns="25391" tIns="25391" rIns="25391" bIns="25391" numCol="1" anchor="ctr">
              <a:noAutofit/>
            </a:bodyPr>
            <a:lstStyle/>
            <a:p>
              <a:pPr defTabSz="896020">
                <a:defRPr sz="3200">
                  <a:solidFill>
                    <a:srgbClr val="FFFFFF"/>
                  </a:solidFill>
                </a:defRPr>
              </a:pPr>
              <a:endParaRPr sz="1600" kern="0">
                <a:solidFill>
                  <a:srgbClr val="FFFFFF"/>
                </a:solidFill>
                <a:latin typeface="Segoe UI Light"/>
              </a:endParaRPr>
            </a:p>
          </p:txBody>
        </p:sp>
        <p:pic>
          <p:nvPicPr>
            <p:cNvPr id="12" name="pasted-image.pdf">
              <a:extLst>
                <a:ext uri="{FF2B5EF4-FFF2-40B4-BE49-F238E27FC236}">
                  <a16:creationId xmlns:a16="http://schemas.microsoft.com/office/drawing/2014/main" id="{4130A454-3E9E-E245-B83A-592F170A0597}"/>
                </a:ext>
              </a:extLst>
            </p:cNvPr>
            <p:cNvPicPr>
              <a:picLocks noChangeAspect="1"/>
            </p:cNvPicPr>
            <p:nvPr/>
          </p:nvPicPr>
          <p:blipFill>
            <a:blip r:embed="rId6">
              <a:extLst/>
            </a:blip>
            <a:stretch>
              <a:fillRect/>
            </a:stretch>
          </p:blipFill>
          <p:spPr>
            <a:xfrm>
              <a:off x="628650" y="1119332"/>
              <a:ext cx="1917700" cy="901700"/>
            </a:xfrm>
            <a:prstGeom prst="rect">
              <a:avLst/>
            </a:prstGeom>
            <a:ln w="12700" cap="flat">
              <a:noFill/>
              <a:miter lim="400000"/>
            </a:ln>
            <a:effectLst/>
          </p:spPr>
        </p:pic>
      </p:grpSp>
      <p:grpSp>
        <p:nvGrpSpPr>
          <p:cNvPr id="13" name="Group 12">
            <a:extLst>
              <a:ext uri="{FF2B5EF4-FFF2-40B4-BE49-F238E27FC236}">
                <a16:creationId xmlns:a16="http://schemas.microsoft.com/office/drawing/2014/main" id="{9C2EAA42-2C94-944F-9B35-C4BE04252BB0}"/>
              </a:ext>
            </a:extLst>
          </p:cNvPr>
          <p:cNvGrpSpPr/>
          <p:nvPr/>
        </p:nvGrpSpPr>
        <p:grpSpPr>
          <a:xfrm>
            <a:off x="5296243" y="3743193"/>
            <a:ext cx="1523352" cy="1523352"/>
            <a:chOff x="10591800" y="7486650"/>
            <a:chExt cx="3048000" cy="3048001"/>
          </a:xfrm>
        </p:grpSpPr>
        <p:sp>
          <p:nvSpPr>
            <p:cNvPr id="14" name="Shape 131">
              <a:extLst>
                <a:ext uri="{FF2B5EF4-FFF2-40B4-BE49-F238E27FC236}">
                  <a16:creationId xmlns:a16="http://schemas.microsoft.com/office/drawing/2014/main" id="{E60BCEE1-02D6-6848-93EA-04E778A1B297}"/>
                </a:ext>
              </a:extLst>
            </p:cNvPr>
            <p:cNvSpPr/>
            <p:nvPr/>
          </p:nvSpPr>
          <p:spPr>
            <a:xfrm>
              <a:off x="10591800" y="7486650"/>
              <a:ext cx="3048000" cy="3048001"/>
            </a:xfrm>
            <a:prstGeom prst="ellipse">
              <a:avLst/>
            </a:prstGeom>
            <a:solidFill>
              <a:srgbClr val="FFFFFF"/>
            </a:solidFill>
            <a:ln w="12700">
              <a:miter lim="400000"/>
            </a:ln>
          </p:spPr>
          <p:txBody>
            <a:bodyPr lIns="25391" tIns="25391" rIns="25391" bIns="25391" anchor="ctr"/>
            <a:lstStyle/>
            <a:p>
              <a:pPr defTabSz="896020">
                <a:defRPr sz="3200">
                  <a:solidFill>
                    <a:srgbClr val="FFFFFF"/>
                  </a:solidFill>
                </a:defRPr>
              </a:pPr>
              <a:endParaRPr sz="1600" kern="0">
                <a:solidFill>
                  <a:srgbClr val="FFFFFF"/>
                </a:solidFill>
                <a:latin typeface="Segoe UI Light"/>
              </a:endParaRPr>
            </a:p>
          </p:txBody>
        </p:sp>
        <p:pic>
          <p:nvPicPr>
            <p:cNvPr id="15" name="pasted-image.pdf">
              <a:extLst>
                <a:ext uri="{FF2B5EF4-FFF2-40B4-BE49-F238E27FC236}">
                  <a16:creationId xmlns:a16="http://schemas.microsoft.com/office/drawing/2014/main" id="{92D68B3D-C94D-DF4E-A31B-8D21873F2E9F}"/>
                </a:ext>
              </a:extLst>
            </p:cNvPr>
            <p:cNvPicPr>
              <a:picLocks noChangeAspect="1"/>
            </p:cNvPicPr>
            <p:nvPr/>
          </p:nvPicPr>
          <p:blipFill>
            <a:blip r:embed="rId7">
              <a:extLst/>
            </a:blip>
            <a:stretch>
              <a:fillRect/>
            </a:stretch>
          </p:blipFill>
          <p:spPr>
            <a:xfrm>
              <a:off x="11531600" y="8159750"/>
              <a:ext cx="1168400" cy="1701801"/>
            </a:xfrm>
            <a:prstGeom prst="rect">
              <a:avLst/>
            </a:prstGeom>
            <a:ln w="12700">
              <a:miter lim="400000"/>
            </a:ln>
          </p:spPr>
        </p:pic>
      </p:grpSp>
      <p:grpSp>
        <p:nvGrpSpPr>
          <p:cNvPr id="16" name="Group 15">
            <a:extLst>
              <a:ext uri="{FF2B5EF4-FFF2-40B4-BE49-F238E27FC236}">
                <a16:creationId xmlns:a16="http://schemas.microsoft.com/office/drawing/2014/main" id="{06DA7ABB-B071-0C4F-B26B-2882600098FE}"/>
              </a:ext>
            </a:extLst>
          </p:cNvPr>
          <p:cNvGrpSpPr/>
          <p:nvPr/>
        </p:nvGrpSpPr>
        <p:grpSpPr>
          <a:xfrm>
            <a:off x="1168219" y="2529057"/>
            <a:ext cx="8849918" cy="3589442"/>
            <a:chOff x="2332222" y="5057342"/>
            <a:chExt cx="17707366" cy="7181943"/>
          </a:xfrm>
        </p:grpSpPr>
        <p:sp>
          <p:nvSpPr>
            <p:cNvPr id="17" name="Shape 134">
              <a:extLst>
                <a:ext uri="{FF2B5EF4-FFF2-40B4-BE49-F238E27FC236}">
                  <a16:creationId xmlns:a16="http://schemas.microsoft.com/office/drawing/2014/main" id="{32636953-65DF-2242-B0CC-9251E6970DB8}"/>
                </a:ext>
              </a:extLst>
            </p:cNvPr>
            <p:cNvSpPr/>
            <p:nvPr/>
          </p:nvSpPr>
          <p:spPr>
            <a:xfrm>
              <a:off x="4774927" y="5057342"/>
              <a:ext cx="2588313" cy="718414"/>
            </a:xfrm>
            <a:prstGeom prst="rect">
              <a:avLst/>
            </a:prstGeom>
            <a:ln w="12700">
              <a:miter lim="400000"/>
            </a:ln>
            <a:extLst>
              <a:ext uri="{C572A759-6A51-4108-AA02-DFA0A04FC94B}">
                <ma14:wrappingTextBoxFlag xmlns:ma14="http://schemas.microsoft.com/office/mac/drawingml/2011/main" xmlns="" val="1"/>
              </a:ext>
            </a:extLst>
          </p:spPr>
          <p:txBody>
            <a:bodyPr wrap="none" lIns="25391" tIns="25391" rIns="25391" bIns="25391" anchor="ctr">
              <a:spAutoFit/>
            </a:bodyPr>
            <a:lstStyle>
              <a:lvl1pPr>
                <a:defRPr sz="4000">
                  <a:solidFill>
                    <a:srgbClr val="FFFFFF"/>
                  </a:solidFill>
                  <a:latin typeface="Segoe Pro Display Light"/>
                  <a:ea typeface="Segoe Pro Display Light"/>
                  <a:cs typeface="Segoe Pro Display Light"/>
                  <a:sym typeface="Segoe Pro Display Light"/>
                </a:defRPr>
              </a:lvl1pPr>
            </a:lstStyle>
            <a:p>
              <a:pPr defTabSz="896020">
                <a:defRPr/>
              </a:pPr>
              <a:r>
                <a:rPr sz="2000" kern="0">
                  <a:latin typeface="Segoe UI Light"/>
                </a:rPr>
                <a:t>HockeyApp</a:t>
              </a:r>
            </a:p>
          </p:txBody>
        </p:sp>
        <p:sp>
          <p:nvSpPr>
            <p:cNvPr id="18" name="Shape 135">
              <a:extLst>
                <a:ext uri="{FF2B5EF4-FFF2-40B4-BE49-F238E27FC236}">
                  <a16:creationId xmlns:a16="http://schemas.microsoft.com/office/drawing/2014/main" id="{1679D598-57B6-7440-866E-ECAE803F3089}"/>
                </a:ext>
              </a:extLst>
            </p:cNvPr>
            <p:cNvSpPr/>
            <p:nvPr/>
          </p:nvSpPr>
          <p:spPr>
            <a:xfrm>
              <a:off x="10065098" y="5057342"/>
              <a:ext cx="4304254" cy="718414"/>
            </a:xfrm>
            <a:prstGeom prst="rect">
              <a:avLst/>
            </a:prstGeom>
            <a:ln w="12700">
              <a:miter lim="400000"/>
            </a:ln>
            <a:extLst>
              <a:ext uri="{C572A759-6A51-4108-AA02-DFA0A04FC94B}">
                <ma14:wrappingTextBoxFlag xmlns:ma14="http://schemas.microsoft.com/office/mac/drawingml/2011/main" xmlns="" val="1"/>
              </a:ext>
            </a:extLst>
          </p:spPr>
          <p:txBody>
            <a:bodyPr wrap="none" lIns="25391" tIns="25391" rIns="25391" bIns="25391" anchor="ctr">
              <a:spAutoFit/>
            </a:bodyPr>
            <a:lstStyle>
              <a:lvl1pPr>
                <a:defRPr sz="4000">
                  <a:solidFill>
                    <a:srgbClr val="FFFFFF"/>
                  </a:solidFill>
                  <a:latin typeface="Segoe Pro Display Light"/>
                  <a:ea typeface="Segoe Pro Display Light"/>
                  <a:cs typeface="Segoe Pro Display Light"/>
                  <a:sym typeface="Segoe Pro Display Light"/>
                </a:defRPr>
              </a:lvl1pPr>
            </a:lstStyle>
            <a:p>
              <a:pPr defTabSz="896020">
                <a:defRPr/>
              </a:pPr>
              <a:r>
                <a:rPr sz="2000" kern="0" dirty="0">
                  <a:latin typeface="Segoe UI Light"/>
                </a:rPr>
                <a:t>Xamarin Test Cloud</a:t>
              </a:r>
            </a:p>
          </p:txBody>
        </p:sp>
        <p:sp>
          <p:nvSpPr>
            <p:cNvPr id="19" name="Shape 136">
              <a:extLst>
                <a:ext uri="{FF2B5EF4-FFF2-40B4-BE49-F238E27FC236}">
                  <a16:creationId xmlns:a16="http://schemas.microsoft.com/office/drawing/2014/main" id="{E10F7DDB-42CB-D049-90CC-D72CDBB9AB3F}"/>
                </a:ext>
              </a:extLst>
            </p:cNvPr>
            <p:cNvSpPr/>
            <p:nvPr/>
          </p:nvSpPr>
          <p:spPr>
            <a:xfrm>
              <a:off x="16415297" y="5057342"/>
              <a:ext cx="3624291" cy="718414"/>
            </a:xfrm>
            <a:prstGeom prst="rect">
              <a:avLst/>
            </a:prstGeom>
            <a:ln w="12700">
              <a:miter lim="400000"/>
            </a:ln>
            <a:extLst>
              <a:ext uri="{C572A759-6A51-4108-AA02-DFA0A04FC94B}">
                <ma14:wrappingTextBoxFlag xmlns:ma14="http://schemas.microsoft.com/office/mac/drawingml/2011/main" xmlns="" val="1"/>
              </a:ext>
            </a:extLst>
          </p:spPr>
          <p:txBody>
            <a:bodyPr wrap="none" lIns="25391" tIns="25391" rIns="25391" bIns="25391" anchor="ctr">
              <a:spAutoFit/>
            </a:bodyPr>
            <a:lstStyle>
              <a:lvl1pPr>
                <a:defRPr sz="4000">
                  <a:solidFill>
                    <a:srgbClr val="FFFFFF"/>
                  </a:solidFill>
                  <a:latin typeface="Segoe Pro Display Light"/>
                  <a:ea typeface="Segoe Pro Display Light"/>
                  <a:cs typeface="Segoe Pro Display Light"/>
                  <a:sym typeface="Segoe Pro Display Light"/>
                </a:defRPr>
              </a:lvl1pPr>
            </a:lstStyle>
            <a:p>
              <a:pPr defTabSz="896020">
                <a:defRPr/>
              </a:pPr>
              <a:r>
                <a:rPr sz="2000" kern="0">
                  <a:latin typeface="Segoe UI Light"/>
                </a:rPr>
                <a:t>Xamarin Insights</a:t>
              </a:r>
            </a:p>
          </p:txBody>
        </p:sp>
        <p:sp>
          <p:nvSpPr>
            <p:cNvPr id="20" name="Shape 137">
              <a:extLst>
                <a:ext uri="{FF2B5EF4-FFF2-40B4-BE49-F238E27FC236}">
                  <a16:creationId xmlns:a16="http://schemas.microsoft.com/office/drawing/2014/main" id="{E5B3AB63-4E56-734C-8309-B31BEC769D1E}"/>
                </a:ext>
              </a:extLst>
            </p:cNvPr>
            <p:cNvSpPr/>
            <p:nvPr/>
          </p:nvSpPr>
          <p:spPr>
            <a:xfrm>
              <a:off x="2332222" y="5858221"/>
              <a:ext cx="7431650" cy="564460"/>
            </a:xfrm>
            <a:prstGeom prst="rect">
              <a:avLst/>
            </a:prstGeom>
            <a:ln w="12700">
              <a:miter lim="400000"/>
            </a:ln>
            <a:extLst>
              <a:ext uri="{C572A759-6A51-4108-AA02-DFA0A04FC94B}">
                <ma14:wrappingTextBoxFlag xmlns:ma14="http://schemas.microsoft.com/office/mac/drawingml/2011/main" xmlns="" val="1"/>
              </a:ext>
            </a:extLst>
          </p:spPr>
          <p:txBody>
            <a:bodyPr wrap="square" lIns="25391" tIns="25391" rIns="25391" bIns="25391" anchor="ctr">
              <a:spAutoFit/>
            </a:bodyPr>
            <a:lstStyle>
              <a:lvl1pPr>
                <a:defRPr sz="3000">
                  <a:solidFill>
                    <a:srgbClr val="FFFFFF"/>
                  </a:solidFill>
                  <a:latin typeface="Segoe Pro Display"/>
                  <a:ea typeface="Segoe Pro Display"/>
                  <a:cs typeface="Segoe Pro Display"/>
                  <a:sym typeface="Segoe Pro Display"/>
                </a:defRPr>
              </a:lvl1pPr>
            </a:lstStyle>
            <a:p>
              <a:pPr algn="ctr" defTabSz="896020">
                <a:defRPr/>
              </a:pPr>
              <a:r>
                <a:rPr sz="1500" kern="0">
                  <a:latin typeface="Segoe UI Light"/>
                </a:rPr>
                <a:t>Distribut</a:t>
              </a:r>
              <a:r>
                <a:rPr lang="de-DE" sz="1500" kern="0">
                  <a:latin typeface="Segoe UI Light"/>
                </a:rPr>
                <a:t>ion</a:t>
              </a:r>
              <a:r>
                <a:rPr lang="en-US" sz="1500" kern="0">
                  <a:latin typeface="Segoe UI Light"/>
                </a:rPr>
                <a:t> • Crashes • Analytics</a:t>
              </a:r>
            </a:p>
          </p:txBody>
        </p:sp>
        <p:sp>
          <p:nvSpPr>
            <p:cNvPr id="21" name="Shape 138">
              <a:extLst>
                <a:ext uri="{FF2B5EF4-FFF2-40B4-BE49-F238E27FC236}">
                  <a16:creationId xmlns:a16="http://schemas.microsoft.com/office/drawing/2014/main" id="{6DD3F3C9-06EC-1547-A536-218A97635557}"/>
                </a:ext>
              </a:extLst>
            </p:cNvPr>
            <p:cNvSpPr/>
            <p:nvPr/>
          </p:nvSpPr>
          <p:spPr>
            <a:xfrm>
              <a:off x="11057022" y="5858221"/>
              <a:ext cx="2010985" cy="564460"/>
            </a:xfrm>
            <a:prstGeom prst="rect">
              <a:avLst/>
            </a:prstGeom>
            <a:ln w="12700">
              <a:miter lim="400000"/>
            </a:ln>
            <a:extLst>
              <a:ext uri="{C572A759-6A51-4108-AA02-DFA0A04FC94B}">
                <ma14:wrappingTextBoxFlag xmlns:ma14="http://schemas.microsoft.com/office/mac/drawingml/2011/main" xmlns="" val="1"/>
              </a:ext>
            </a:extLst>
          </p:spPr>
          <p:txBody>
            <a:bodyPr wrap="none" lIns="25391" tIns="25391" rIns="25391" bIns="25391" anchor="ctr">
              <a:spAutoFit/>
            </a:bodyPr>
            <a:lstStyle>
              <a:lvl1pPr>
                <a:defRPr sz="3000">
                  <a:solidFill>
                    <a:srgbClr val="FFFFFF"/>
                  </a:solidFill>
                  <a:latin typeface="Segoe Pro Display"/>
                  <a:ea typeface="Segoe Pro Display"/>
                  <a:cs typeface="Segoe Pro Display"/>
                  <a:sym typeface="Segoe Pro Display"/>
                </a:defRPr>
              </a:lvl1pPr>
            </a:lstStyle>
            <a:p>
              <a:pPr defTabSz="896020">
                <a:defRPr/>
              </a:pPr>
              <a:r>
                <a:rPr lang="de-DE" sz="1500" kern="0" dirty="0">
                  <a:latin typeface="Segoe UI Light"/>
                </a:rPr>
                <a:t>Device t</a:t>
              </a:r>
              <a:r>
                <a:rPr sz="1500" kern="0" dirty="0" err="1">
                  <a:latin typeface="Segoe UI Light"/>
                </a:rPr>
                <a:t>est</a:t>
              </a:r>
              <a:r>
                <a:rPr lang="de-DE" sz="1500" kern="0" dirty="0">
                  <a:latin typeface="Segoe UI Light"/>
                </a:rPr>
                <a:t>s</a:t>
              </a:r>
              <a:endParaRPr sz="1500" kern="0" dirty="0">
                <a:latin typeface="Segoe UI Light"/>
              </a:endParaRPr>
            </a:p>
          </p:txBody>
        </p:sp>
        <p:sp>
          <p:nvSpPr>
            <p:cNvPr id="22" name="Shape 139">
              <a:extLst>
                <a:ext uri="{FF2B5EF4-FFF2-40B4-BE49-F238E27FC236}">
                  <a16:creationId xmlns:a16="http://schemas.microsoft.com/office/drawing/2014/main" id="{A990D4AB-18EB-A14E-85FA-054C4813C3CE}"/>
                </a:ext>
              </a:extLst>
            </p:cNvPr>
            <p:cNvSpPr/>
            <p:nvPr/>
          </p:nvSpPr>
          <p:spPr>
            <a:xfrm>
              <a:off x="16605052" y="5858221"/>
              <a:ext cx="3133565" cy="564460"/>
            </a:xfrm>
            <a:prstGeom prst="rect">
              <a:avLst/>
            </a:prstGeom>
            <a:ln w="12700">
              <a:miter lim="400000"/>
            </a:ln>
            <a:extLst>
              <a:ext uri="{C572A759-6A51-4108-AA02-DFA0A04FC94B}">
                <ma14:wrappingTextBoxFlag xmlns:ma14="http://schemas.microsoft.com/office/mac/drawingml/2011/main" xmlns="" val="1"/>
              </a:ext>
            </a:extLst>
          </p:spPr>
          <p:txBody>
            <a:bodyPr wrap="none" lIns="25391" tIns="25391" rIns="25391" bIns="25391" anchor="ctr">
              <a:spAutoFit/>
            </a:bodyPr>
            <a:lstStyle>
              <a:lvl1pPr>
                <a:defRPr sz="3000">
                  <a:solidFill>
                    <a:srgbClr val="FFFFFF"/>
                  </a:solidFill>
                  <a:latin typeface="Segoe Pro Display"/>
                  <a:ea typeface="Segoe Pro Display"/>
                  <a:cs typeface="Segoe Pro Display"/>
                  <a:sym typeface="Segoe Pro Display"/>
                </a:defRPr>
              </a:lvl1pPr>
            </a:lstStyle>
            <a:p>
              <a:pPr defTabSz="896020">
                <a:defRPr/>
              </a:pPr>
              <a:r>
                <a:rPr sz="1500" kern="0">
                  <a:latin typeface="Segoe UI Light"/>
                </a:rPr>
                <a:t>Crashes • Analytics</a:t>
              </a:r>
            </a:p>
          </p:txBody>
        </p:sp>
        <p:sp>
          <p:nvSpPr>
            <p:cNvPr id="23" name="Shape 140">
              <a:extLst>
                <a:ext uri="{FF2B5EF4-FFF2-40B4-BE49-F238E27FC236}">
                  <a16:creationId xmlns:a16="http://schemas.microsoft.com/office/drawing/2014/main" id="{88F8AC22-E4DF-4A4D-8165-6C8217F3F416}"/>
                </a:ext>
              </a:extLst>
            </p:cNvPr>
            <p:cNvSpPr/>
            <p:nvPr/>
          </p:nvSpPr>
          <p:spPr>
            <a:xfrm>
              <a:off x="3202108" y="10873944"/>
              <a:ext cx="5859830" cy="718414"/>
            </a:xfrm>
            <a:prstGeom prst="rect">
              <a:avLst/>
            </a:prstGeom>
            <a:ln w="12700">
              <a:miter lim="400000"/>
            </a:ln>
            <a:extLst>
              <a:ext uri="{C572A759-6A51-4108-AA02-DFA0A04FC94B}">
                <ma14:wrappingTextBoxFlag xmlns:ma14="http://schemas.microsoft.com/office/mac/drawingml/2011/main" xmlns="" val="1"/>
              </a:ext>
            </a:extLst>
          </p:spPr>
          <p:txBody>
            <a:bodyPr wrap="none" lIns="25391" tIns="25391" rIns="25391" bIns="25391" anchor="ctr">
              <a:spAutoFit/>
            </a:bodyPr>
            <a:lstStyle>
              <a:lvl1pPr>
                <a:defRPr sz="4000">
                  <a:solidFill>
                    <a:srgbClr val="FFFFFF"/>
                  </a:solidFill>
                  <a:latin typeface="Segoe Pro Display Light"/>
                  <a:ea typeface="Segoe Pro Display Light"/>
                  <a:cs typeface="Segoe Pro Display Light"/>
                  <a:sym typeface="Segoe Pro Display Light"/>
                </a:defRPr>
              </a:lvl1pPr>
            </a:lstStyle>
            <a:p>
              <a:pPr defTabSz="896020">
                <a:defRPr/>
              </a:pPr>
              <a:r>
                <a:rPr sz="2000" kern="0">
                  <a:latin typeface="Segoe UI Light"/>
                </a:rPr>
                <a:t>Azure Mobile Engagement</a:t>
              </a:r>
            </a:p>
          </p:txBody>
        </p:sp>
        <p:sp>
          <p:nvSpPr>
            <p:cNvPr id="24" name="Shape 141">
              <a:extLst>
                <a:ext uri="{FF2B5EF4-FFF2-40B4-BE49-F238E27FC236}">
                  <a16:creationId xmlns:a16="http://schemas.microsoft.com/office/drawing/2014/main" id="{722AFEAE-AECE-C447-9360-D8D931462FB7}"/>
                </a:ext>
              </a:extLst>
            </p:cNvPr>
            <p:cNvSpPr/>
            <p:nvPr/>
          </p:nvSpPr>
          <p:spPr>
            <a:xfrm>
              <a:off x="10134098" y="10873944"/>
              <a:ext cx="4066910" cy="718414"/>
            </a:xfrm>
            <a:prstGeom prst="rect">
              <a:avLst/>
            </a:prstGeom>
            <a:ln w="12700">
              <a:miter lim="400000"/>
            </a:ln>
            <a:extLst>
              <a:ext uri="{C572A759-6A51-4108-AA02-DFA0A04FC94B}">
                <ma14:wrappingTextBoxFlag xmlns:ma14="http://schemas.microsoft.com/office/mac/drawingml/2011/main" xmlns="" val="1"/>
              </a:ext>
            </a:extLst>
          </p:spPr>
          <p:txBody>
            <a:bodyPr wrap="none" lIns="25391" tIns="25391" rIns="25391" bIns="25391" anchor="ctr">
              <a:spAutoFit/>
            </a:bodyPr>
            <a:lstStyle>
              <a:lvl1pPr>
                <a:defRPr sz="4000">
                  <a:solidFill>
                    <a:srgbClr val="FFFFFF"/>
                  </a:solidFill>
                  <a:latin typeface="Segoe Pro Display Light"/>
                  <a:ea typeface="Segoe Pro Display Light"/>
                  <a:cs typeface="Segoe Pro Display Light"/>
                  <a:sym typeface="Segoe Pro Display Light"/>
                </a:defRPr>
              </a:lvl1pPr>
            </a:lstStyle>
            <a:p>
              <a:pPr defTabSz="896020">
                <a:defRPr/>
              </a:pPr>
              <a:r>
                <a:rPr sz="2000" kern="0">
                  <a:latin typeface="Segoe UI Light"/>
                </a:rPr>
                <a:t>Azure App Service</a:t>
              </a:r>
            </a:p>
          </p:txBody>
        </p:sp>
        <p:sp>
          <p:nvSpPr>
            <p:cNvPr id="25" name="Shape 142">
              <a:extLst>
                <a:ext uri="{FF2B5EF4-FFF2-40B4-BE49-F238E27FC236}">
                  <a16:creationId xmlns:a16="http://schemas.microsoft.com/office/drawing/2014/main" id="{E19FD98F-439C-DC43-9F1A-8ABB9C1C4603}"/>
                </a:ext>
              </a:extLst>
            </p:cNvPr>
            <p:cNvSpPr/>
            <p:nvPr/>
          </p:nvSpPr>
          <p:spPr>
            <a:xfrm>
              <a:off x="17056294" y="10873944"/>
              <a:ext cx="2286819" cy="718414"/>
            </a:xfrm>
            <a:prstGeom prst="rect">
              <a:avLst/>
            </a:prstGeom>
            <a:ln w="12700">
              <a:miter lim="400000"/>
            </a:ln>
            <a:extLst>
              <a:ext uri="{C572A759-6A51-4108-AA02-DFA0A04FC94B}">
                <ma14:wrappingTextBoxFlag xmlns:ma14="http://schemas.microsoft.com/office/mac/drawingml/2011/main" xmlns="" val="1"/>
              </a:ext>
            </a:extLst>
          </p:spPr>
          <p:txBody>
            <a:bodyPr wrap="none" lIns="25391" tIns="25391" rIns="25391" bIns="25391" anchor="ctr">
              <a:spAutoFit/>
            </a:bodyPr>
            <a:lstStyle>
              <a:lvl1pPr>
                <a:defRPr sz="4000">
                  <a:solidFill>
                    <a:srgbClr val="FFFFFF"/>
                  </a:solidFill>
                  <a:latin typeface="Segoe Pro Display Light"/>
                  <a:ea typeface="Segoe Pro Display Light"/>
                  <a:cs typeface="Segoe Pro Display Light"/>
                  <a:sym typeface="Segoe Pro Display Light"/>
                </a:defRPr>
              </a:lvl1pPr>
            </a:lstStyle>
            <a:p>
              <a:pPr defTabSz="896020">
                <a:defRPr/>
              </a:pPr>
              <a:r>
                <a:rPr sz="2000" kern="0">
                  <a:latin typeface="Segoe UI Light"/>
                </a:rPr>
                <a:t>CodePush</a:t>
              </a:r>
            </a:p>
          </p:txBody>
        </p:sp>
        <p:sp>
          <p:nvSpPr>
            <p:cNvPr id="26" name="Shape 143">
              <a:extLst>
                <a:ext uri="{FF2B5EF4-FFF2-40B4-BE49-F238E27FC236}">
                  <a16:creationId xmlns:a16="http://schemas.microsoft.com/office/drawing/2014/main" id="{99442149-011A-BE40-AAD9-7B0DE4574167}"/>
                </a:ext>
              </a:extLst>
            </p:cNvPr>
            <p:cNvSpPr/>
            <p:nvPr/>
          </p:nvSpPr>
          <p:spPr>
            <a:xfrm>
              <a:off x="4705487" y="11674821"/>
              <a:ext cx="2642836" cy="564460"/>
            </a:xfrm>
            <a:prstGeom prst="rect">
              <a:avLst/>
            </a:prstGeom>
            <a:ln w="12700">
              <a:miter lim="400000"/>
            </a:ln>
            <a:extLst>
              <a:ext uri="{C572A759-6A51-4108-AA02-DFA0A04FC94B}">
                <ma14:wrappingTextBoxFlag xmlns:ma14="http://schemas.microsoft.com/office/mac/drawingml/2011/main" xmlns="" val="1"/>
              </a:ext>
            </a:extLst>
          </p:spPr>
          <p:txBody>
            <a:bodyPr wrap="none" lIns="25391" tIns="25391" rIns="25391" bIns="25391" anchor="ctr">
              <a:spAutoFit/>
            </a:bodyPr>
            <a:lstStyle>
              <a:lvl1pPr>
                <a:defRPr sz="3000">
                  <a:solidFill>
                    <a:srgbClr val="FFFFFF"/>
                  </a:solidFill>
                  <a:latin typeface="Segoe Pro Display"/>
                  <a:ea typeface="Segoe Pro Display"/>
                  <a:cs typeface="Segoe Pro Display"/>
                  <a:sym typeface="Segoe Pro Display"/>
                </a:defRPr>
              </a:lvl1pPr>
            </a:lstStyle>
            <a:p>
              <a:pPr defTabSz="896020">
                <a:defRPr/>
              </a:pPr>
              <a:r>
                <a:rPr sz="1500" kern="0">
                  <a:latin typeface="Segoe UI Light"/>
                </a:rPr>
                <a:t>Analytics • Push</a:t>
              </a:r>
            </a:p>
          </p:txBody>
        </p:sp>
        <p:sp>
          <p:nvSpPr>
            <p:cNvPr id="27" name="Shape 144">
              <a:extLst>
                <a:ext uri="{FF2B5EF4-FFF2-40B4-BE49-F238E27FC236}">
                  <a16:creationId xmlns:a16="http://schemas.microsoft.com/office/drawing/2014/main" id="{8AEE3AD2-63C5-AC4B-AD30-C21015AD28ED}"/>
                </a:ext>
              </a:extLst>
            </p:cNvPr>
            <p:cNvSpPr/>
            <p:nvPr/>
          </p:nvSpPr>
          <p:spPr>
            <a:xfrm>
              <a:off x="10439171" y="11674821"/>
              <a:ext cx="3396568" cy="564460"/>
            </a:xfrm>
            <a:prstGeom prst="rect">
              <a:avLst/>
            </a:prstGeom>
            <a:ln w="12700">
              <a:miter lim="400000"/>
            </a:ln>
            <a:extLst>
              <a:ext uri="{C572A759-6A51-4108-AA02-DFA0A04FC94B}">
                <ma14:wrappingTextBoxFlag xmlns:ma14="http://schemas.microsoft.com/office/mac/drawingml/2011/main" xmlns="" val="1"/>
              </a:ext>
            </a:extLst>
          </p:spPr>
          <p:txBody>
            <a:bodyPr wrap="none" lIns="25391" tIns="25391" rIns="25391" bIns="25391" anchor="ctr">
              <a:spAutoFit/>
            </a:bodyPr>
            <a:lstStyle>
              <a:lvl1pPr>
                <a:defRPr sz="3000">
                  <a:solidFill>
                    <a:srgbClr val="FFFFFF"/>
                  </a:solidFill>
                  <a:latin typeface="Segoe Pro Display"/>
                  <a:ea typeface="Segoe Pro Display"/>
                  <a:cs typeface="Segoe Pro Display"/>
                  <a:sym typeface="Segoe Pro Display"/>
                </a:defRPr>
              </a:lvl1pPr>
            </a:lstStyle>
            <a:p>
              <a:pPr defTabSz="896020">
                <a:defRPr/>
              </a:pPr>
              <a:r>
                <a:rPr sz="1500" kern="0">
                  <a:latin typeface="Segoe UI Light"/>
                </a:rPr>
                <a:t>Tables • Auth • Push</a:t>
              </a:r>
            </a:p>
          </p:txBody>
        </p:sp>
        <p:sp>
          <p:nvSpPr>
            <p:cNvPr id="28" name="Shape 145">
              <a:extLst>
                <a:ext uri="{FF2B5EF4-FFF2-40B4-BE49-F238E27FC236}">
                  <a16:creationId xmlns:a16="http://schemas.microsoft.com/office/drawing/2014/main" id="{EDEA70B1-E1E6-8B4B-AAD7-C1617BF249BF}"/>
                </a:ext>
              </a:extLst>
            </p:cNvPr>
            <p:cNvSpPr/>
            <p:nvPr/>
          </p:nvSpPr>
          <p:spPr>
            <a:xfrm>
              <a:off x="17158183" y="11674825"/>
              <a:ext cx="1953253" cy="564460"/>
            </a:xfrm>
            <a:prstGeom prst="rect">
              <a:avLst/>
            </a:prstGeom>
            <a:ln w="12700">
              <a:miter lim="400000"/>
            </a:ln>
            <a:extLst>
              <a:ext uri="{C572A759-6A51-4108-AA02-DFA0A04FC94B}">
                <ma14:wrappingTextBoxFlag xmlns:ma14="http://schemas.microsoft.com/office/mac/drawingml/2011/main" xmlns="" val="1"/>
              </a:ext>
            </a:extLst>
          </p:spPr>
          <p:txBody>
            <a:bodyPr wrap="none" lIns="25391" tIns="25391" rIns="25391" bIns="25391" anchor="ctr">
              <a:spAutoFit/>
            </a:bodyPr>
            <a:lstStyle>
              <a:lvl1pPr>
                <a:defRPr sz="3000">
                  <a:solidFill>
                    <a:srgbClr val="FFFFFF"/>
                  </a:solidFill>
                  <a:latin typeface="Segoe Pro Display"/>
                  <a:ea typeface="Segoe Pro Display"/>
                  <a:cs typeface="Segoe Pro Display"/>
                  <a:sym typeface="Segoe Pro Display"/>
                </a:defRPr>
              </a:lvl1pPr>
            </a:lstStyle>
            <a:p>
              <a:pPr defTabSz="896020">
                <a:defRPr/>
              </a:pPr>
              <a:r>
                <a:rPr sz="1500" kern="0">
                  <a:latin typeface="Segoe UI Light"/>
                </a:rPr>
                <a:t>Distribution</a:t>
              </a:r>
            </a:p>
          </p:txBody>
        </p:sp>
      </p:grpSp>
      <p:grpSp>
        <p:nvGrpSpPr>
          <p:cNvPr id="29" name="Group 28">
            <a:extLst>
              <a:ext uri="{FF2B5EF4-FFF2-40B4-BE49-F238E27FC236}">
                <a16:creationId xmlns:a16="http://schemas.microsoft.com/office/drawing/2014/main" id="{B2296251-98E5-9346-B390-724AC2EDE128}"/>
              </a:ext>
            </a:extLst>
          </p:cNvPr>
          <p:cNvGrpSpPr/>
          <p:nvPr/>
        </p:nvGrpSpPr>
        <p:grpSpPr>
          <a:xfrm>
            <a:off x="2263820" y="3743193"/>
            <a:ext cx="1523352" cy="1523352"/>
            <a:chOff x="4524375" y="7502521"/>
            <a:chExt cx="3048000" cy="3048001"/>
          </a:xfrm>
        </p:grpSpPr>
        <p:sp>
          <p:nvSpPr>
            <p:cNvPr id="30" name="Shape 131">
              <a:extLst>
                <a:ext uri="{FF2B5EF4-FFF2-40B4-BE49-F238E27FC236}">
                  <a16:creationId xmlns:a16="http://schemas.microsoft.com/office/drawing/2014/main" id="{65973B4A-B52F-7047-BB13-629B9A99F082}"/>
                </a:ext>
              </a:extLst>
            </p:cNvPr>
            <p:cNvSpPr/>
            <p:nvPr/>
          </p:nvSpPr>
          <p:spPr>
            <a:xfrm>
              <a:off x="4524375" y="7502521"/>
              <a:ext cx="3048000" cy="3048001"/>
            </a:xfrm>
            <a:prstGeom prst="ellipse">
              <a:avLst/>
            </a:prstGeom>
            <a:solidFill>
              <a:srgbClr val="FFFFFF"/>
            </a:solidFill>
            <a:ln w="12700">
              <a:miter lim="400000"/>
            </a:ln>
          </p:spPr>
          <p:txBody>
            <a:bodyPr lIns="25391" tIns="25391" rIns="25391" bIns="25391" anchor="ctr"/>
            <a:lstStyle/>
            <a:p>
              <a:pPr defTabSz="896020">
                <a:defRPr sz="3200">
                  <a:solidFill>
                    <a:srgbClr val="FFFFFF"/>
                  </a:solidFill>
                </a:defRPr>
              </a:pPr>
              <a:endParaRPr sz="1600" kern="0">
                <a:solidFill>
                  <a:srgbClr val="FFFFFF"/>
                </a:solidFill>
                <a:latin typeface="Segoe UI Light"/>
              </a:endParaRPr>
            </a:p>
          </p:txBody>
        </p:sp>
        <p:pic>
          <p:nvPicPr>
            <p:cNvPr id="31" name="Picture 30">
              <a:extLst>
                <a:ext uri="{FF2B5EF4-FFF2-40B4-BE49-F238E27FC236}">
                  <a16:creationId xmlns:a16="http://schemas.microsoft.com/office/drawing/2014/main" id="{EFF9919B-B5D6-9147-A3D6-5B6593E4C198}"/>
                </a:ext>
              </a:extLst>
            </p:cNvPr>
            <p:cNvPicPr>
              <a:picLocks noChangeAspect="1"/>
            </p:cNvPicPr>
            <p:nvPr/>
          </p:nvPicPr>
          <p:blipFill>
            <a:blip r:embed="rId8"/>
            <a:stretch>
              <a:fillRect/>
            </a:stretch>
          </p:blipFill>
          <p:spPr>
            <a:xfrm>
              <a:off x="5463849" y="8177208"/>
              <a:ext cx="1168400" cy="1698627"/>
            </a:xfrm>
            <a:prstGeom prst="rect">
              <a:avLst/>
            </a:prstGeom>
          </p:spPr>
        </p:pic>
      </p:grpSp>
      <p:sp>
        <p:nvSpPr>
          <p:cNvPr id="32" name="Shape 164">
            <a:extLst>
              <a:ext uri="{FF2B5EF4-FFF2-40B4-BE49-F238E27FC236}">
                <a16:creationId xmlns:a16="http://schemas.microsoft.com/office/drawing/2014/main" id="{2D90B1F1-66B4-444E-B100-A0F1E27165B1}"/>
              </a:ext>
            </a:extLst>
          </p:cNvPr>
          <p:cNvSpPr/>
          <p:nvPr/>
        </p:nvSpPr>
        <p:spPr>
          <a:xfrm>
            <a:off x="3652446" y="4305378"/>
            <a:ext cx="4874713" cy="605276"/>
          </a:xfrm>
          <a:prstGeom prst="rect">
            <a:avLst/>
          </a:prstGeom>
          <a:ln w="12700">
            <a:miter lim="400000"/>
          </a:ln>
          <a:extLst>
            <a:ext uri="{C572A759-6A51-4108-AA02-DFA0A04FC94B}">
              <ma14:wrappingTextBoxFlag xmlns:ma14="http://schemas.microsoft.com/office/mac/drawingml/2011/main" xmlns="" val="1"/>
            </a:ext>
          </a:extLst>
        </p:spPr>
        <p:txBody>
          <a:bodyPr wrap="none" lIns="25391" tIns="25391" rIns="25391" bIns="25391" anchor="ctr">
            <a:spAutoFit/>
          </a:bodyPr>
          <a:lstStyle>
            <a:lvl1pPr>
              <a:defRPr sz="8000">
                <a:solidFill>
                  <a:srgbClr val="FFFFFF"/>
                </a:solidFill>
                <a:latin typeface="Segoe Pro Display Light"/>
                <a:ea typeface="Segoe Pro Display Light"/>
                <a:cs typeface="Segoe Pro Display Light"/>
                <a:sym typeface="Segoe Pro Display Light"/>
              </a:defRPr>
            </a:lvl1pPr>
          </a:lstStyle>
          <a:p>
            <a:pPr algn="ctr" defTabSz="896020">
              <a:defRPr/>
            </a:pPr>
            <a:r>
              <a:rPr sz="3600" kern="0">
                <a:latin typeface="Segoe UI Light"/>
              </a:rPr>
              <a:t>Visual Studio </a:t>
            </a:r>
            <a:r>
              <a:rPr lang="en-US" sz="3600" kern="0">
                <a:latin typeface="Segoe UI Light"/>
              </a:rPr>
              <a:t>App</a:t>
            </a:r>
            <a:r>
              <a:rPr sz="3600" kern="0">
                <a:latin typeface="Segoe UI Light"/>
              </a:rPr>
              <a:t> Center</a:t>
            </a:r>
            <a:endParaRPr lang="en-US" sz="3600" kern="0">
              <a:latin typeface="Segoe UI Light"/>
            </a:endParaRPr>
          </a:p>
        </p:txBody>
      </p:sp>
      <p:grpSp>
        <p:nvGrpSpPr>
          <p:cNvPr id="33" name="Group 121">
            <a:extLst>
              <a:ext uri="{FF2B5EF4-FFF2-40B4-BE49-F238E27FC236}">
                <a16:creationId xmlns:a16="http://schemas.microsoft.com/office/drawing/2014/main" id="{DEA4ED01-A0A8-944A-A486-9B58418A2E47}"/>
              </a:ext>
            </a:extLst>
          </p:cNvPr>
          <p:cNvGrpSpPr/>
          <p:nvPr/>
        </p:nvGrpSpPr>
        <p:grpSpPr>
          <a:xfrm>
            <a:off x="2263820" y="817088"/>
            <a:ext cx="1523352" cy="1523352"/>
            <a:chOff x="0" y="0"/>
            <a:chExt cx="3048000" cy="3048000"/>
          </a:xfrm>
        </p:grpSpPr>
        <p:sp>
          <p:nvSpPr>
            <p:cNvPr id="34" name="Shape 119">
              <a:extLst>
                <a:ext uri="{FF2B5EF4-FFF2-40B4-BE49-F238E27FC236}">
                  <a16:creationId xmlns:a16="http://schemas.microsoft.com/office/drawing/2014/main" id="{AA61B922-F4F6-5341-813A-97F8D1FA3B8D}"/>
                </a:ext>
              </a:extLst>
            </p:cNvPr>
            <p:cNvSpPr/>
            <p:nvPr/>
          </p:nvSpPr>
          <p:spPr>
            <a:xfrm>
              <a:off x="0" y="0"/>
              <a:ext cx="3048000" cy="3048000"/>
            </a:xfrm>
            <a:prstGeom prst="ellipse">
              <a:avLst/>
            </a:prstGeom>
            <a:solidFill>
              <a:srgbClr val="FFFFFF"/>
            </a:solidFill>
            <a:ln w="12700" cap="flat">
              <a:noFill/>
              <a:miter lim="400000"/>
            </a:ln>
            <a:effectLst/>
          </p:spPr>
          <p:txBody>
            <a:bodyPr wrap="square" lIns="25391" tIns="25391" rIns="25391" bIns="25391" numCol="1" anchor="ctr">
              <a:noAutofit/>
            </a:bodyPr>
            <a:lstStyle/>
            <a:p>
              <a:pPr defTabSz="896020">
                <a:defRPr sz="3200">
                  <a:solidFill>
                    <a:srgbClr val="FFFFFF"/>
                  </a:solidFill>
                </a:defRPr>
              </a:pPr>
              <a:endParaRPr sz="1600" kern="0">
                <a:solidFill>
                  <a:srgbClr val="FFFFFF"/>
                </a:solidFill>
                <a:latin typeface="Segoe UI Light"/>
              </a:endParaRPr>
            </a:p>
          </p:txBody>
        </p:sp>
        <p:pic>
          <p:nvPicPr>
            <p:cNvPr id="35" name="pasted-image.pdf">
              <a:extLst>
                <a:ext uri="{FF2B5EF4-FFF2-40B4-BE49-F238E27FC236}">
                  <a16:creationId xmlns:a16="http://schemas.microsoft.com/office/drawing/2014/main" id="{23866608-9734-4441-9871-51BC33FACDB6}"/>
                </a:ext>
              </a:extLst>
            </p:cNvPr>
            <p:cNvPicPr>
              <a:picLocks noChangeAspect="1"/>
            </p:cNvPicPr>
            <p:nvPr/>
          </p:nvPicPr>
          <p:blipFill>
            <a:blip r:embed="rId9">
              <a:extLst/>
            </a:blip>
            <a:stretch>
              <a:fillRect/>
            </a:stretch>
          </p:blipFill>
          <p:spPr>
            <a:xfrm>
              <a:off x="577850" y="1039668"/>
              <a:ext cx="1892300" cy="1079500"/>
            </a:xfrm>
            <a:prstGeom prst="rect">
              <a:avLst/>
            </a:prstGeom>
            <a:ln w="12700" cap="flat">
              <a:noFill/>
              <a:miter lim="400000"/>
            </a:ln>
            <a:effectLst/>
          </p:spPr>
        </p:pic>
      </p:grpSp>
    </p:spTree>
    <p:extLst>
      <p:ext uri="{BB962C8B-B14F-4D97-AF65-F5344CB8AC3E}">
        <p14:creationId xmlns:p14="http://schemas.microsoft.com/office/powerpoint/2010/main" val="331761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6"/>
                                        </p:tgtEl>
                                      </p:cBhvr>
                                    </p:animEffect>
                                    <p:set>
                                      <p:cBhvr>
                                        <p:cTn id="7" dur="1" fill="hold">
                                          <p:stCondLst>
                                            <p:cond delay="999"/>
                                          </p:stCondLst>
                                        </p:cTn>
                                        <p:tgtEl>
                                          <p:spTgt spid="16"/>
                                        </p:tgtEl>
                                        <p:attrNameLst>
                                          <p:attrName>style.visibility</p:attrName>
                                        </p:attrNameLst>
                                      </p:cBhvr>
                                      <p:to>
                                        <p:strVal val="hidden"/>
                                      </p:to>
                                    </p:set>
                                  </p:childTnLst>
                                </p:cTn>
                              </p:par>
                              <p:par>
                                <p:cTn id="8" presetID="0" presetClass="path" presetSubtype="0" accel="50000" decel="50000" fill="hold" nodeType="withEffect">
                                  <p:stCondLst>
                                    <p:cond delay="0"/>
                                  </p:stCondLst>
                                  <p:childTnLst>
                                    <p:animMotion origin="layout" path="M -1.35417E-6 -4.07407E-6 L 0.24856 0.21435 " pathEditMode="relative" rAng="0" ptsTypes="AA">
                                      <p:cBhvr>
                                        <p:cTn id="9" dur="1000" fill="hold"/>
                                        <p:tgtEl>
                                          <p:spTgt spid="33"/>
                                        </p:tgtEl>
                                        <p:attrNameLst>
                                          <p:attrName>ppt_x</p:attrName>
                                          <p:attrName>ppt_y</p:attrName>
                                        </p:attrNameLst>
                                      </p:cBhvr>
                                      <p:rCtr x="12441" y="10706"/>
                                    </p:animMotion>
                                  </p:childTnLst>
                                </p:cTn>
                              </p:par>
                              <p:par>
                                <p:cTn id="10" presetID="0" presetClass="path" presetSubtype="0" accel="50000" decel="50000" fill="hold" nodeType="withEffect">
                                  <p:stCondLst>
                                    <p:cond delay="0"/>
                                  </p:stCondLst>
                                  <p:childTnLst>
                                    <p:animMotion origin="layout" path="M -4.58333E-6 -7.40741E-7 L -0.00143 0.21632 " pathEditMode="relative" rAng="0" ptsTypes="AA">
                                      <p:cBhvr>
                                        <p:cTn id="11" dur="1000" fill="hold"/>
                                        <p:tgtEl>
                                          <p:spTgt spid="4"/>
                                        </p:tgtEl>
                                        <p:attrNameLst>
                                          <p:attrName>ppt_x</p:attrName>
                                          <p:attrName>ppt_y</p:attrName>
                                        </p:attrNameLst>
                                      </p:cBhvr>
                                      <p:rCtr x="-59" y="10903"/>
                                    </p:animMotion>
                                  </p:childTnLst>
                                </p:cTn>
                              </p:par>
                              <p:par>
                                <p:cTn id="12" presetID="0" presetClass="path" presetSubtype="0" accel="50000" decel="50000" fill="hold" nodeType="withEffect">
                                  <p:stCondLst>
                                    <p:cond delay="0"/>
                                  </p:stCondLst>
                                  <p:childTnLst>
                                    <p:animMotion origin="layout" path="M -4.58333E-6 -4.07407E-6 L -0.24909 0.21435 " pathEditMode="relative" rAng="0" ptsTypes="AA">
                                      <p:cBhvr>
                                        <p:cTn id="13" dur="1000" fill="hold"/>
                                        <p:tgtEl>
                                          <p:spTgt spid="7"/>
                                        </p:tgtEl>
                                        <p:attrNameLst>
                                          <p:attrName>ppt_x</p:attrName>
                                          <p:attrName>ppt_y</p:attrName>
                                        </p:attrNameLst>
                                      </p:cBhvr>
                                      <p:rCtr x="-12500" y="10706"/>
                                    </p:animMotion>
                                  </p:childTnLst>
                                </p:cTn>
                              </p:par>
                              <p:par>
                                <p:cTn id="14" presetID="0" presetClass="path" presetSubtype="0" accel="50000" decel="50000" fill="hold" nodeType="withEffect">
                                  <p:stCondLst>
                                    <p:cond delay="0"/>
                                  </p:stCondLst>
                                  <p:childTnLst>
                                    <p:animMotion origin="layout" path="M -2.70833E-6 2.77778E-6 L -0.25026 -0.2125 " pathEditMode="relative" rAng="0" ptsTypes="AA">
                                      <p:cBhvr>
                                        <p:cTn id="15" dur="1000" fill="hold"/>
                                        <p:tgtEl>
                                          <p:spTgt spid="10"/>
                                        </p:tgtEl>
                                        <p:attrNameLst>
                                          <p:attrName>ppt_x</p:attrName>
                                          <p:attrName>ppt_y</p:attrName>
                                        </p:attrNameLst>
                                      </p:cBhvr>
                                      <p:rCtr x="-12500" y="-10613"/>
                                    </p:animMotion>
                                  </p:childTnLst>
                                </p:cTn>
                              </p:par>
                              <p:par>
                                <p:cTn id="16" presetID="0" presetClass="path" presetSubtype="0" accel="50000" decel="50000" fill="hold" nodeType="withEffect">
                                  <p:stCondLst>
                                    <p:cond delay="0"/>
                                  </p:stCondLst>
                                  <p:childTnLst>
                                    <p:animMotion origin="layout" path="M -4.58333E-6 -4.81481E-6 L -0.00026 -0.20844 " pathEditMode="relative" rAng="0" ptsTypes="AA">
                                      <p:cBhvr>
                                        <p:cTn id="17" dur="1000" fill="hold"/>
                                        <p:tgtEl>
                                          <p:spTgt spid="13"/>
                                        </p:tgtEl>
                                        <p:attrNameLst>
                                          <p:attrName>ppt_x</p:attrName>
                                          <p:attrName>ppt_y</p:attrName>
                                        </p:attrNameLst>
                                      </p:cBhvr>
                                      <p:rCtr x="0" y="-10509"/>
                                    </p:animMotion>
                                  </p:childTnLst>
                                </p:cTn>
                              </p:par>
                              <p:par>
                                <p:cTn id="18" presetID="0" presetClass="path" presetSubtype="0" accel="50000" decel="50000" fill="hold" nodeType="withEffect">
                                  <p:stCondLst>
                                    <p:cond delay="0"/>
                                  </p:stCondLst>
                                  <p:childTnLst>
                                    <p:animMotion origin="layout" path="M -0.00033 -0.00034 L 0.24856 -0.21053 " pathEditMode="relative" ptsTypes="AA">
                                      <p:cBhvr>
                                        <p:cTn id="19" dur="1000" fill="hold"/>
                                        <p:tgtEl>
                                          <p:spTgt spid="29"/>
                                        </p:tgtEl>
                                        <p:attrNameLst>
                                          <p:attrName>ppt_x</p:attrName>
                                          <p:attrName>ppt_y</p:attrName>
                                        </p:attrNameLst>
                                      </p:cBhvr>
                                    </p:animMotion>
                                  </p:childTnLst>
                                </p:cTn>
                              </p:par>
                            </p:childTnLst>
                          </p:cTn>
                        </p:par>
                        <p:par>
                          <p:cTn id="20" fill="hold">
                            <p:stCondLst>
                              <p:cond delay="1000"/>
                            </p:stCondLst>
                            <p:childTnLst>
                              <p:par>
                                <p:cTn id="21" presetID="1" presetClass="exit" presetSubtype="0" fill="hold" nodeType="afterEffect">
                                  <p:stCondLst>
                                    <p:cond delay="0"/>
                                  </p:stCondLst>
                                  <p:childTnLst>
                                    <p:set>
                                      <p:cBhvr>
                                        <p:cTn id="22" dur="1" fill="hold">
                                          <p:stCondLst>
                                            <p:cond delay="0"/>
                                          </p:stCondLst>
                                        </p:cTn>
                                        <p:tgtEl>
                                          <p:spTgt spid="33"/>
                                        </p:tgtEl>
                                        <p:attrNameLst>
                                          <p:attrName>style.visibility</p:attrName>
                                        </p:attrNameLst>
                                      </p:cBhvr>
                                      <p:to>
                                        <p:strVal val="hidden"/>
                                      </p:to>
                                    </p:set>
                                  </p:childTnLst>
                                </p:cTn>
                              </p:par>
                            </p:childTnLst>
                          </p:cTn>
                        </p:par>
                        <p:par>
                          <p:cTn id="23" fill="hold">
                            <p:stCondLst>
                              <p:cond delay="1000"/>
                            </p:stCondLst>
                            <p:childTnLst>
                              <p:par>
                                <p:cTn id="24" presetID="1" presetClass="exit" presetSubtype="0" fill="hold" nodeType="afterEffect">
                                  <p:stCondLst>
                                    <p:cond delay="0"/>
                                  </p:stCondLst>
                                  <p:childTnLst>
                                    <p:set>
                                      <p:cBhvr>
                                        <p:cTn id="25" dur="1" fill="hold">
                                          <p:stCondLst>
                                            <p:cond delay="0"/>
                                          </p:stCondLst>
                                        </p:cTn>
                                        <p:tgtEl>
                                          <p:spTgt spid="4"/>
                                        </p:tgtEl>
                                        <p:attrNameLst>
                                          <p:attrName>style.visibility</p:attrName>
                                        </p:attrNameLst>
                                      </p:cBhvr>
                                      <p:to>
                                        <p:strVal val="hidden"/>
                                      </p:to>
                                    </p:set>
                                  </p:childTnLst>
                                </p:cTn>
                              </p:par>
                            </p:childTnLst>
                          </p:cTn>
                        </p:par>
                        <p:par>
                          <p:cTn id="26" fill="hold">
                            <p:stCondLst>
                              <p:cond delay="1000"/>
                            </p:stCondLst>
                            <p:childTnLst>
                              <p:par>
                                <p:cTn id="27" presetID="1" presetClass="exit" presetSubtype="0" fill="hold" nodeType="afterEffect">
                                  <p:stCondLst>
                                    <p:cond delay="0"/>
                                  </p:stCondLst>
                                  <p:childTnLst>
                                    <p:set>
                                      <p:cBhvr>
                                        <p:cTn id="28" dur="1" fill="hold">
                                          <p:stCondLst>
                                            <p:cond delay="0"/>
                                          </p:stCondLst>
                                        </p:cTn>
                                        <p:tgtEl>
                                          <p:spTgt spid="7"/>
                                        </p:tgtEl>
                                        <p:attrNameLst>
                                          <p:attrName>style.visibility</p:attrName>
                                        </p:attrNameLst>
                                      </p:cBhvr>
                                      <p:to>
                                        <p:strVal val="hidden"/>
                                      </p:to>
                                    </p:set>
                                  </p:childTnLst>
                                </p:cTn>
                              </p:par>
                            </p:childTnLst>
                          </p:cTn>
                        </p:par>
                        <p:par>
                          <p:cTn id="29" fill="hold">
                            <p:stCondLst>
                              <p:cond delay="1000"/>
                            </p:stCondLst>
                            <p:childTnLst>
                              <p:par>
                                <p:cTn id="30" presetID="1" presetClass="exit" presetSubtype="0" fill="hold" nodeType="afterEffect">
                                  <p:stCondLst>
                                    <p:cond delay="0"/>
                                  </p:stCondLst>
                                  <p:childTnLst>
                                    <p:set>
                                      <p:cBhvr>
                                        <p:cTn id="31" dur="1" fill="hold">
                                          <p:stCondLst>
                                            <p:cond delay="0"/>
                                          </p:stCondLst>
                                        </p:cTn>
                                        <p:tgtEl>
                                          <p:spTgt spid="10"/>
                                        </p:tgtEl>
                                        <p:attrNameLst>
                                          <p:attrName>style.visibility</p:attrName>
                                        </p:attrNameLst>
                                      </p:cBhvr>
                                      <p:to>
                                        <p:strVal val="hidden"/>
                                      </p:to>
                                    </p:set>
                                  </p:childTnLst>
                                </p:cTn>
                              </p:par>
                            </p:childTnLst>
                          </p:cTn>
                        </p:par>
                        <p:par>
                          <p:cTn id="32" fill="hold">
                            <p:stCondLst>
                              <p:cond delay="1000"/>
                            </p:stCondLst>
                            <p:childTnLst>
                              <p:par>
                                <p:cTn id="33" presetID="1" presetClass="exit" presetSubtype="0" fill="hold" nodeType="afterEffect">
                                  <p:stCondLst>
                                    <p:cond delay="0"/>
                                  </p:stCondLst>
                                  <p:childTnLst>
                                    <p:set>
                                      <p:cBhvr>
                                        <p:cTn id="34" dur="1" fill="hold">
                                          <p:stCondLst>
                                            <p:cond delay="0"/>
                                          </p:stCondLst>
                                        </p:cTn>
                                        <p:tgtEl>
                                          <p:spTgt spid="13"/>
                                        </p:tgtEl>
                                        <p:attrNameLst>
                                          <p:attrName>style.visibility</p:attrName>
                                        </p:attrNameLst>
                                      </p:cBhvr>
                                      <p:to>
                                        <p:strVal val="hidden"/>
                                      </p:to>
                                    </p:set>
                                  </p:childTnLst>
                                </p:cTn>
                              </p:par>
                            </p:childTnLst>
                          </p:cTn>
                        </p:par>
                        <p:par>
                          <p:cTn id="35" fill="hold">
                            <p:stCondLst>
                              <p:cond delay="1000"/>
                            </p:stCondLst>
                            <p:childTnLst>
                              <p:par>
                                <p:cTn id="36" presetID="1" presetClass="exit" presetSubtype="0" fill="hold" nodeType="afterEffect">
                                  <p:stCondLst>
                                    <p:cond delay="0"/>
                                  </p:stCondLst>
                                  <p:childTnLst>
                                    <p:set>
                                      <p:cBhvr>
                                        <p:cTn id="37" dur="1" fill="hold">
                                          <p:stCondLst>
                                            <p:cond delay="0"/>
                                          </p:stCondLst>
                                        </p:cTn>
                                        <p:tgtEl>
                                          <p:spTgt spid="29"/>
                                        </p:tgtEl>
                                        <p:attrNameLst>
                                          <p:attrName>style.visibility</p:attrName>
                                        </p:attrNameLst>
                                      </p:cBhvr>
                                      <p:to>
                                        <p:strVal val="hidden"/>
                                      </p:to>
                                    </p:set>
                                  </p:childTnLst>
                                </p:cTn>
                              </p:par>
                              <p:par>
                                <p:cTn id="38" presetID="45" presetClass="entr" presetSubtype="0" fill="hold" grpId="0"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1000"/>
                                        <p:tgtEl>
                                          <p:spTgt spid="2"/>
                                        </p:tgtEl>
                                      </p:cBhvr>
                                    </p:animEffect>
                                    <p:anim calcmode="lin" valueType="num">
                                      <p:cBhvr>
                                        <p:cTn id="41" dur="1000" fill="hold"/>
                                        <p:tgtEl>
                                          <p:spTgt spid="2"/>
                                        </p:tgtEl>
                                        <p:attrNameLst>
                                          <p:attrName>ppt_w</p:attrName>
                                        </p:attrNameLst>
                                      </p:cBhvr>
                                      <p:tavLst>
                                        <p:tav tm="0" fmla="#ppt_w*sin(2.5*pi*$)">
                                          <p:val>
                                            <p:fltVal val="0"/>
                                          </p:val>
                                        </p:tav>
                                        <p:tav tm="100000">
                                          <p:val>
                                            <p:fltVal val="1"/>
                                          </p:val>
                                        </p:tav>
                                      </p:tavLst>
                                    </p:anim>
                                    <p:anim calcmode="lin" valueType="num">
                                      <p:cBhvr>
                                        <p:cTn id="42" dur="1000" fill="hold"/>
                                        <p:tgtEl>
                                          <p:spTgt spid="2"/>
                                        </p:tgtEl>
                                        <p:attrNameLst>
                                          <p:attrName>ppt_h</p:attrName>
                                        </p:attrNameLst>
                                      </p:cBhvr>
                                      <p:tavLst>
                                        <p:tav tm="0">
                                          <p:val>
                                            <p:strVal val="#ppt_h"/>
                                          </p:val>
                                        </p:tav>
                                        <p:tav tm="100000">
                                          <p:val>
                                            <p:strVal val="#ppt_h"/>
                                          </p:val>
                                        </p:tav>
                                      </p:tavLst>
                                    </p:anim>
                                  </p:childTnLst>
                                </p:cTn>
                              </p:par>
                              <p:par>
                                <p:cTn id="43" presetID="45" presetClass="entr" presetSubtype="0" fill="hold" nodeType="with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fade">
                                      <p:cBhvr>
                                        <p:cTn id="45" dur="1000"/>
                                        <p:tgtEl>
                                          <p:spTgt spid="3"/>
                                        </p:tgtEl>
                                      </p:cBhvr>
                                    </p:animEffect>
                                    <p:anim calcmode="lin" valueType="num">
                                      <p:cBhvr>
                                        <p:cTn id="46" dur="1000" fill="hold"/>
                                        <p:tgtEl>
                                          <p:spTgt spid="3"/>
                                        </p:tgtEl>
                                        <p:attrNameLst>
                                          <p:attrName>ppt_w</p:attrName>
                                        </p:attrNameLst>
                                      </p:cBhvr>
                                      <p:tavLst>
                                        <p:tav tm="0" fmla="#ppt_w*sin(2.5*pi*$)">
                                          <p:val>
                                            <p:fltVal val="0"/>
                                          </p:val>
                                        </p:tav>
                                        <p:tav tm="100000">
                                          <p:val>
                                            <p:fltVal val="1"/>
                                          </p:val>
                                        </p:tav>
                                      </p:tavLst>
                                    </p:anim>
                                    <p:anim calcmode="lin" valueType="num">
                                      <p:cBhvr>
                                        <p:cTn id="47" dur="1000" fill="hold"/>
                                        <p:tgtEl>
                                          <p:spTgt spid="3"/>
                                        </p:tgtEl>
                                        <p:attrNameLst>
                                          <p:attrName>ppt_h</p:attrName>
                                        </p:attrNameLst>
                                      </p:cBhvr>
                                      <p:tavLst>
                                        <p:tav tm="0">
                                          <p:val>
                                            <p:strVal val="#ppt_h"/>
                                          </p:val>
                                        </p:tav>
                                        <p:tav tm="100000">
                                          <p:val>
                                            <p:strVal val="#ppt_h"/>
                                          </p:val>
                                        </p:tav>
                                      </p:tavLst>
                                    </p:anim>
                                  </p:childTnLst>
                                </p:cTn>
                              </p:par>
                              <p:par>
                                <p:cTn id="48" presetID="9" presetClass="entr" fill="hold" grpId="0" nodeType="withEffect">
                                  <p:stCondLst>
                                    <p:cond delay="0"/>
                                  </p:stCondLst>
                                  <p:iterate>
                                    <p:tmAbs val="0"/>
                                  </p:iterate>
                                  <p:childTnLst>
                                    <p:set>
                                      <p:cBhvr>
                                        <p:cTn id="49" fill="hold"/>
                                        <p:tgtEl>
                                          <p:spTgt spid="32"/>
                                        </p:tgtEl>
                                        <p:attrNameLst>
                                          <p:attrName>style.visibility</p:attrName>
                                        </p:attrNameLst>
                                      </p:cBhvr>
                                      <p:to>
                                        <p:strVal val="visible"/>
                                      </p:to>
                                    </p:set>
                                    <p:animEffect transition="in" filter="dissolve">
                                      <p:cBhvr>
                                        <p:cTn id="50" dur="1000"/>
                                        <p:tgtEl>
                                          <p:spTgt spid="32"/>
                                        </p:tgtEl>
                                      </p:cBhvr>
                                    </p:animEffect>
                                  </p:childTnLst>
                                </p:cTn>
                              </p:par>
                            </p:childTnLst>
                          </p:cTn>
                        </p:par>
                        <p:par>
                          <p:cTn id="51" fill="hold">
                            <p:stCondLst>
                              <p:cond delay="2000"/>
                            </p:stCondLst>
                            <p:childTnLst>
                              <p:par>
                                <p:cTn id="52" presetID="32" presetClass="emph" presetSubtype="0" fill="hold" nodeType="afterEffect">
                                  <p:stCondLst>
                                    <p:cond delay="0"/>
                                  </p:stCondLst>
                                  <p:childTnLst>
                                    <p:animRot by="120000">
                                      <p:cBhvr>
                                        <p:cTn id="53" dur="100" fill="hold">
                                          <p:stCondLst>
                                            <p:cond delay="0"/>
                                          </p:stCondLst>
                                        </p:cTn>
                                        <p:tgtEl>
                                          <p:spTgt spid="3"/>
                                        </p:tgtEl>
                                        <p:attrNameLst>
                                          <p:attrName>r</p:attrName>
                                        </p:attrNameLst>
                                      </p:cBhvr>
                                    </p:animRot>
                                    <p:animRot by="-240000">
                                      <p:cBhvr>
                                        <p:cTn id="54" dur="200" fill="hold">
                                          <p:stCondLst>
                                            <p:cond delay="200"/>
                                          </p:stCondLst>
                                        </p:cTn>
                                        <p:tgtEl>
                                          <p:spTgt spid="3"/>
                                        </p:tgtEl>
                                        <p:attrNameLst>
                                          <p:attrName>r</p:attrName>
                                        </p:attrNameLst>
                                      </p:cBhvr>
                                    </p:animRot>
                                    <p:animRot by="240000">
                                      <p:cBhvr>
                                        <p:cTn id="55" dur="200" fill="hold">
                                          <p:stCondLst>
                                            <p:cond delay="400"/>
                                          </p:stCondLst>
                                        </p:cTn>
                                        <p:tgtEl>
                                          <p:spTgt spid="3"/>
                                        </p:tgtEl>
                                        <p:attrNameLst>
                                          <p:attrName>r</p:attrName>
                                        </p:attrNameLst>
                                      </p:cBhvr>
                                    </p:animRot>
                                    <p:animRot by="-240000">
                                      <p:cBhvr>
                                        <p:cTn id="56" dur="200" fill="hold">
                                          <p:stCondLst>
                                            <p:cond delay="600"/>
                                          </p:stCondLst>
                                        </p:cTn>
                                        <p:tgtEl>
                                          <p:spTgt spid="3"/>
                                        </p:tgtEl>
                                        <p:attrNameLst>
                                          <p:attrName>r</p:attrName>
                                        </p:attrNameLst>
                                      </p:cBhvr>
                                    </p:animRot>
                                    <p:animRot by="120000">
                                      <p:cBhvr>
                                        <p:cTn id="57" dur="200" fill="hold">
                                          <p:stCondLst>
                                            <p:cond delay="800"/>
                                          </p:stCondLst>
                                        </p:cTn>
                                        <p:tgtEl>
                                          <p:spTgt spid="3"/>
                                        </p:tgtEl>
                                        <p:attrNameLst>
                                          <p:attrName>r</p:attrName>
                                        </p:attrNameLst>
                                      </p:cBhvr>
                                    </p:animRot>
                                  </p:childTnLst>
                                </p:cTn>
                              </p:par>
                            </p:childTnLst>
                          </p:cTn>
                        </p:par>
                        <p:par>
                          <p:cTn id="58" fill="hold">
                            <p:stCondLst>
                              <p:cond delay="3000"/>
                            </p:stCondLst>
                            <p:childTnLst>
                              <p:par>
                                <p:cTn id="59" presetID="32" presetClass="emph" presetSubtype="0" fill="hold" grpId="1" nodeType="afterEffect">
                                  <p:stCondLst>
                                    <p:cond delay="0"/>
                                  </p:stCondLst>
                                  <p:childTnLst>
                                    <p:animRot by="120000">
                                      <p:cBhvr>
                                        <p:cTn id="60" dur="100" fill="hold">
                                          <p:stCondLst>
                                            <p:cond delay="0"/>
                                          </p:stCondLst>
                                        </p:cTn>
                                        <p:tgtEl>
                                          <p:spTgt spid="2"/>
                                        </p:tgtEl>
                                        <p:attrNameLst>
                                          <p:attrName>r</p:attrName>
                                        </p:attrNameLst>
                                      </p:cBhvr>
                                    </p:animRot>
                                    <p:animRot by="-240000">
                                      <p:cBhvr>
                                        <p:cTn id="61" dur="200" fill="hold">
                                          <p:stCondLst>
                                            <p:cond delay="200"/>
                                          </p:stCondLst>
                                        </p:cTn>
                                        <p:tgtEl>
                                          <p:spTgt spid="2"/>
                                        </p:tgtEl>
                                        <p:attrNameLst>
                                          <p:attrName>r</p:attrName>
                                        </p:attrNameLst>
                                      </p:cBhvr>
                                    </p:animRot>
                                    <p:animRot by="240000">
                                      <p:cBhvr>
                                        <p:cTn id="62" dur="200" fill="hold">
                                          <p:stCondLst>
                                            <p:cond delay="400"/>
                                          </p:stCondLst>
                                        </p:cTn>
                                        <p:tgtEl>
                                          <p:spTgt spid="2"/>
                                        </p:tgtEl>
                                        <p:attrNameLst>
                                          <p:attrName>r</p:attrName>
                                        </p:attrNameLst>
                                      </p:cBhvr>
                                    </p:animRot>
                                    <p:animRot by="-240000">
                                      <p:cBhvr>
                                        <p:cTn id="63" dur="200" fill="hold">
                                          <p:stCondLst>
                                            <p:cond delay="600"/>
                                          </p:stCondLst>
                                        </p:cTn>
                                        <p:tgtEl>
                                          <p:spTgt spid="2"/>
                                        </p:tgtEl>
                                        <p:attrNameLst>
                                          <p:attrName>r</p:attrName>
                                        </p:attrNameLst>
                                      </p:cBhvr>
                                    </p:animRot>
                                    <p:animRot by="120000">
                                      <p:cBhvr>
                                        <p:cTn id="64"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2"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734285-8020-844E-95B7-CFE40A35FD13}"/>
              </a:ext>
            </a:extLst>
          </p:cNvPr>
          <p:cNvSpPr>
            <a:spLocks noGrp="1"/>
          </p:cNvSpPr>
          <p:nvPr>
            <p:ph type="title"/>
          </p:nvPr>
        </p:nvSpPr>
        <p:spPr/>
        <p:txBody>
          <a:bodyPr>
            <a:normAutofit/>
          </a:bodyPr>
          <a:lstStyle/>
          <a:p>
            <a:r>
              <a:rPr lang="en-US"/>
              <a:t>App Center features</a:t>
            </a:r>
          </a:p>
        </p:txBody>
      </p:sp>
      <p:sp>
        <p:nvSpPr>
          <p:cNvPr id="4" name="Content Placeholder 3">
            <a:extLst>
              <a:ext uri="{FF2B5EF4-FFF2-40B4-BE49-F238E27FC236}">
                <a16:creationId xmlns:a16="http://schemas.microsoft.com/office/drawing/2014/main" id="{29B07E8B-4C5B-3045-9297-EF2648A048EA}"/>
              </a:ext>
            </a:extLst>
          </p:cNvPr>
          <p:cNvSpPr>
            <a:spLocks noGrp="1"/>
          </p:cNvSpPr>
          <p:nvPr>
            <p:ph idx="1"/>
          </p:nvPr>
        </p:nvSpPr>
        <p:spPr>
          <a:xfrm>
            <a:off x="609600" y="1338991"/>
            <a:ext cx="5791200" cy="4837973"/>
          </a:xfrm>
        </p:spPr>
        <p:txBody>
          <a:bodyPr vert="horz" lIns="91440" tIns="45720" rIns="91440" bIns="45720" numCol="1" spcCol="0" rtlCol="0" anchor="t">
            <a:normAutofit/>
          </a:bodyPr>
          <a:lstStyle/>
          <a:p>
            <a:pPr marL="455919" indent="-455919"/>
            <a:r>
              <a:rPr lang="en-US"/>
              <a:t>Automate entire app lifecycle</a:t>
            </a:r>
          </a:p>
          <a:p>
            <a:pPr marL="455919" indent="-455919"/>
            <a:r>
              <a:rPr lang="en-US"/>
              <a:t>Flexible, open platform and modular SDKs</a:t>
            </a:r>
          </a:p>
          <a:p>
            <a:pPr marL="455919" indent="-455919"/>
            <a:r>
              <a:rPr lang="en-US"/>
              <a:t>Support for native iOS (Objective-C or Swift), native Android (Java), React Native, and Xamarin apps</a:t>
            </a:r>
          </a:p>
          <a:p>
            <a:pPr lvl="1"/>
            <a:r>
              <a:rPr lang="en-US"/>
              <a:t>Support for Cordova and macOS is currently in preview</a:t>
            </a:r>
          </a:p>
          <a:p>
            <a:pPr marL="455919" indent="-455919"/>
            <a:r>
              <a:rPr lang="en-US"/>
              <a:t>A mobile-optimized front door for Azure App Service</a:t>
            </a:r>
          </a:p>
          <a:p>
            <a:pPr marL="455919" indent="-455919"/>
            <a:r>
              <a:rPr lang="en-US"/>
              <a:t>The next generation of Xamarin Test Cloud, HockeyApp, and </a:t>
            </a:r>
            <a:r>
              <a:rPr lang="en-US" err="1"/>
              <a:t>CodePush</a:t>
            </a:r>
            <a:endParaRPr lang="en-US"/>
          </a:p>
          <a:p>
            <a:pPr marL="455919" indent="-455919"/>
            <a:endParaRPr lang="en-US"/>
          </a:p>
        </p:txBody>
      </p:sp>
      <p:pic>
        <p:nvPicPr>
          <p:cNvPr id="5" name="Content Placeholder 4">
            <a:extLst>
              <a:ext uri="{FF2B5EF4-FFF2-40B4-BE49-F238E27FC236}">
                <a16:creationId xmlns:a16="http://schemas.microsoft.com/office/drawing/2014/main" id="{32918CC9-0248-E342-940F-90D7243463E5}"/>
              </a:ext>
            </a:extLst>
          </p:cNvPr>
          <p:cNvPicPr>
            <a:picLocks noGrp="1" noChangeAspect="1"/>
          </p:cNvPicPr>
          <p:nvPr>
            <p:ph sz="half" idx="2"/>
          </p:nvPr>
        </p:nvPicPr>
        <p:blipFill>
          <a:blip r:embed="rId2"/>
          <a:stretch>
            <a:fillRect/>
          </a:stretch>
        </p:blipFill>
        <p:spPr>
          <a:xfrm>
            <a:off x="6172200" y="2011968"/>
            <a:ext cx="5181600" cy="3491291"/>
          </a:xfrm>
          <a:prstGeom prst="rect">
            <a:avLst/>
          </a:prstGeom>
        </p:spPr>
      </p:pic>
    </p:spTree>
    <p:extLst>
      <p:ext uri="{BB962C8B-B14F-4D97-AF65-F5344CB8AC3E}">
        <p14:creationId xmlns:p14="http://schemas.microsoft.com/office/powerpoint/2010/main" val="3203072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66">
            <a:extLst>
              <a:ext uri="{FF2B5EF4-FFF2-40B4-BE49-F238E27FC236}">
                <a16:creationId xmlns:a16="http://schemas.microsoft.com/office/drawing/2014/main" id="{52CDC9F1-91CA-D547-B12E-47093406BEB5}"/>
              </a:ext>
            </a:extLst>
          </p:cNvPr>
          <p:cNvSpPr/>
          <p:nvPr/>
        </p:nvSpPr>
        <p:spPr>
          <a:xfrm>
            <a:off x="1584562" y="767562"/>
            <a:ext cx="9072935" cy="2652337"/>
          </a:xfrm>
          <a:prstGeom prst="roundRect">
            <a:avLst>
              <a:gd name="adj" fmla="val 13598"/>
            </a:avLst>
          </a:prstGeom>
          <a:solidFill>
            <a:srgbClr val="2D3E50"/>
          </a:solidFill>
          <a:ln w="57150" cap="rnd">
            <a:solidFill>
              <a:schemeClr val="bg1"/>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35" tIns="50735" rIns="50735" bIns="50735" numCol="1" spcCol="38100" rtlCol="0" anchor="ctr">
            <a:noAutofit/>
          </a:bodyPr>
          <a:lstStyle/>
          <a:p>
            <a:pPr algn="ctr" defTabSz="824413" hangingPunct="0">
              <a:defRPr/>
            </a:pPr>
            <a:endParaRPr lang="en-US" sz="3196">
              <a:solidFill>
                <a:srgbClr val="FFFFFF"/>
              </a:solidFill>
              <a:sym typeface="Helvetica Light"/>
            </a:endParaRPr>
          </a:p>
        </p:txBody>
      </p:sp>
      <p:pic>
        <p:nvPicPr>
          <p:cNvPr id="3" name="Picture 2">
            <a:extLst>
              <a:ext uri="{FF2B5EF4-FFF2-40B4-BE49-F238E27FC236}">
                <a16:creationId xmlns:a16="http://schemas.microsoft.com/office/drawing/2014/main" id="{D257318D-B55E-7948-9D18-EB1B6E3FD730}"/>
              </a:ext>
            </a:extLst>
          </p:cNvPr>
          <p:cNvPicPr>
            <a:picLocks noChangeAspect="1"/>
          </p:cNvPicPr>
          <p:nvPr/>
        </p:nvPicPr>
        <p:blipFill>
          <a:blip r:embed="rId3"/>
          <a:stretch>
            <a:fillRect/>
          </a:stretch>
        </p:blipFill>
        <p:spPr>
          <a:xfrm>
            <a:off x="7391323" y="4356987"/>
            <a:ext cx="1099835" cy="1496048"/>
          </a:xfrm>
          <a:prstGeom prst="rect">
            <a:avLst/>
          </a:prstGeom>
        </p:spPr>
      </p:pic>
      <p:pic>
        <p:nvPicPr>
          <p:cNvPr id="4" name="Picture 3">
            <a:extLst>
              <a:ext uri="{FF2B5EF4-FFF2-40B4-BE49-F238E27FC236}">
                <a16:creationId xmlns:a16="http://schemas.microsoft.com/office/drawing/2014/main" id="{6B4BF783-2307-D543-9B8B-00F6606F95E6}"/>
              </a:ext>
            </a:extLst>
          </p:cNvPr>
          <p:cNvPicPr>
            <a:picLocks noChangeAspect="1"/>
          </p:cNvPicPr>
          <p:nvPr/>
        </p:nvPicPr>
        <p:blipFill>
          <a:blip r:embed="rId4"/>
          <a:stretch>
            <a:fillRect/>
          </a:stretch>
        </p:blipFill>
        <p:spPr>
          <a:xfrm>
            <a:off x="2263745" y="1198011"/>
            <a:ext cx="875595" cy="310299"/>
          </a:xfrm>
          <a:prstGeom prst="rect">
            <a:avLst/>
          </a:prstGeom>
        </p:spPr>
      </p:pic>
      <p:pic>
        <p:nvPicPr>
          <p:cNvPr id="5" name="Picture 4">
            <a:extLst>
              <a:ext uri="{FF2B5EF4-FFF2-40B4-BE49-F238E27FC236}">
                <a16:creationId xmlns:a16="http://schemas.microsoft.com/office/drawing/2014/main" id="{8AB0DADF-F871-DC4F-BA0D-291EA70EA701}"/>
              </a:ext>
            </a:extLst>
          </p:cNvPr>
          <p:cNvPicPr>
            <a:picLocks noChangeAspect="1"/>
          </p:cNvPicPr>
          <p:nvPr/>
        </p:nvPicPr>
        <p:blipFill>
          <a:blip r:embed="rId5"/>
          <a:stretch>
            <a:fillRect/>
          </a:stretch>
        </p:blipFill>
        <p:spPr>
          <a:xfrm>
            <a:off x="4330341" y="1149295"/>
            <a:ext cx="795716" cy="313371"/>
          </a:xfrm>
          <a:prstGeom prst="rect">
            <a:avLst/>
          </a:prstGeom>
        </p:spPr>
      </p:pic>
      <p:pic>
        <p:nvPicPr>
          <p:cNvPr id="6" name="Picture 5">
            <a:extLst>
              <a:ext uri="{FF2B5EF4-FFF2-40B4-BE49-F238E27FC236}">
                <a16:creationId xmlns:a16="http://schemas.microsoft.com/office/drawing/2014/main" id="{9A0DE0B4-C2CB-464B-8C08-E304076CF5C8}"/>
              </a:ext>
            </a:extLst>
          </p:cNvPr>
          <p:cNvPicPr>
            <a:picLocks noChangeAspect="1"/>
          </p:cNvPicPr>
          <p:nvPr/>
        </p:nvPicPr>
        <p:blipFill>
          <a:blip r:embed="rId6"/>
          <a:stretch>
            <a:fillRect/>
          </a:stretch>
        </p:blipFill>
        <p:spPr>
          <a:xfrm>
            <a:off x="6361689" y="1163121"/>
            <a:ext cx="1330291" cy="285720"/>
          </a:xfrm>
          <a:prstGeom prst="rect">
            <a:avLst/>
          </a:prstGeom>
        </p:spPr>
      </p:pic>
      <p:pic>
        <p:nvPicPr>
          <p:cNvPr id="7" name="Picture 6">
            <a:extLst>
              <a:ext uri="{FF2B5EF4-FFF2-40B4-BE49-F238E27FC236}">
                <a16:creationId xmlns:a16="http://schemas.microsoft.com/office/drawing/2014/main" id="{50270779-929B-AA49-A6B8-7C9D9CA541CF}"/>
              </a:ext>
            </a:extLst>
          </p:cNvPr>
          <p:cNvPicPr>
            <a:picLocks noChangeAspect="1"/>
          </p:cNvPicPr>
          <p:nvPr/>
        </p:nvPicPr>
        <p:blipFill>
          <a:blip r:embed="rId7"/>
          <a:stretch>
            <a:fillRect/>
          </a:stretch>
        </p:blipFill>
        <p:spPr>
          <a:xfrm>
            <a:off x="4360816" y="2713887"/>
            <a:ext cx="1259627" cy="285720"/>
          </a:xfrm>
          <a:prstGeom prst="rect">
            <a:avLst/>
          </a:prstGeom>
        </p:spPr>
      </p:pic>
      <p:grpSp>
        <p:nvGrpSpPr>
          <p:cNvPr id="11" name="Group 10">
            <a:extLst>
              <a:ext uri="{FF2B5EF4-FFF2-40B4-BE49-F238E27FC236}">
                <a16:creationId xmlns:a16="http://schemas.microsoft.com/office/drawing/2014/main" id="{F925722A-8ACA-A849-9D77-DB30E1F88422}"/>
              </a:ext>
            </a:extLst>
          </p:cNvPr>
          <p:cNvGrpSpPr/>
          <p:nvPr/>
        </p:nvGrpSpPr>
        <p:grpSpPr>
          <a:xfrm>
            <a:off x="6667041" y="2605981"/>
            <a:ext cx="1045941" cy="490579"/>
            <a:chOff x="945613" y="3735903"/>
            <a:chExt cx="1064578" cy="499320"/>
          </a:xfrm>
        </p:grpSpPr>
        <p:pic>
          <p:nvPicPr>
            <p:cNvPr id="12" name="Picture 11">
              <a:extLst>
                <a:ext uri="{FF2B5EF4-FFF2-40B4-BE49-F238E27FC236}">
                  <a16:creationId xmlns:a16="http://schemas.microsoft.com/office/drawing/2014/main" id="{30403C29-DE12-3246-ABA2-C68041B7FCFF}"/>
                </a:ext>
              </a:extLst>
            </p:cNvPr>
            <p:cNvPicPr>
              <a:picLocks noChangeAspect="1"/>
            </p:cNvPicPr>
            <p:nvPr/>
          </p:nvPicPr>
          <p:blipFill>
            <a:blip r:embed="rId8"/>
            <a:stretch>
              <a:fillRect/>
            </a:stretch>
          </p:blipFill>
          <p:spPr>
            <a:xfrm>
              <a:off x="945613" y="3735903"/>
              <a:ext cx="519840" cy="499320"/>
            </a:xfrm>
            <a:prstGeom prst="rect">
              <a:avLst/>
            </a:prstGeom>
          </p:spPr>
        </p:pic>
        <p:sp>
          <p:nvSpPr>
            <p:cNvPr id="13" name="TextBox 12">
              <a:extLst>
                <a:ext uri="{FF2B5EF4-FFF2-40B4-BE49-F238E27FC236}">
                  <a16:creationId xmlns:a16="http://schemas.microsoft.com/office/drawing/2014/main" id="{398B8915-1034-244C-8832-7C0B703C58F7}"/>
                </a:ext>
              </a:extLst>
            </p:cNvPr>
            <p:cNvSpPr txBox="1"/>
            <p:nvPr/>
          </p:nvSpPr>
          <p:spPr>
            <a:xfrm>
              <a:off x="1431118" y="3802579"/>
              <a:ext cx="579073" cy="3967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735" tIns="50735" rIns="50735" bIns="50735" numCol="1" spcCol="38100" rtlCol="0" anchor="ctr">
              <a:spAutoFit/>
            </a:bodyPr>
            <a:lstStyle>
              <a:defPPr>
                <a:defRPr lang="en-US"/>
              </a:defPPr>
              <a:lvl1pPr defTabSz="618325" hangingPunct="0">
                <a:defRPr sz="1400">
                  <a:solidFill>
                    <a:srgbClr val="FFFFFF"/>
                  </a:solidFill>
                  <a:cs typeface="Segoe UI Semibold" panose="020B0702040204020203" pitchFamily="34" charset="0"/>
                </a:defRPr>
              </a:lvl1pPr>
            </a:lstStyle>
            <a:p>
              <a:r>
                <a:rPr lang="en-US" sz="1867" dirty="0">
                  <a:sym typeface="Helvetica Light"/>
                </a:rPr>
                <a:t>Push</a:t>
              </a:r>
            </a:p>
          </p:txBody>
        </p:sp>
      </p:grpSp>
      <p:grpSp>
        <p:nvGrpSpPr>
          <p:cNvPr id="14" name="Group 13">
            <a:extLst>
              <a:ext uri="{FF2B5EF4-FFF2-40B4-BE49-F238E27FC236}">
                <a16:creationId xmlns:a16="http://schemas.microsoft.com/office/drawing/2014/main" id="{CF16D208-EFEC-EF41-AFE5-1177622CABC1}"/>
              </a:ext>
            </a:extLst>
          </p:cNvPr>
          <p:cNvGrpSpPr/>
          <p:nvPr/>
        </p:nvGrpSpPr>
        <p:grpSpPr>
          <a:xfrm>
            <a:off x="8491158" y="1131561"/>
            <a:ext cx="1646161" cy="389784"/>
            <a:chOff x="398413" y="3000265"/>
            <a:chExt cx="1675491" cy="396729"/>
          </a:xfrm>
        </p:grpSpPr>
        <p:sp>
          <p:nvSpPr>
            <p:cNvPr id="15" name="TextBox 14">
              <a:extLst>
                <a:ext uri="{FF2B5EF4-FFF2-40B4-BE49-F238E27FC236}">
                  <a16:creationId xmlns:a16="http://schemas.microsoft.com/office/drawing/2014/main" id="{4F157414-3C1A-6547-8079-8DA4FC38F937}"/>
                </a:ext>
              </a:extLst>
            </p:cNvPr>
            <p:cNvSpPr txBox="1"/>
            <p:nvPr/>
          </p:nvSpPr>
          <p:spPr>
            <a:xfrm>
              <a:off x="849842" y="3000265"/>
              <a:ext cx="1224062" cy="3967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735" tIns="50735" rIns="50735" bIns="50735" numCol="1" spcCol="38100" rtlCol="0" anchor="ctr">
              <a:spAutoFit/>
            </a:bodyPr>
            <a:lstStyle/>
            <a:p>
              <a:pPr defTabSz="824413" hangingPunct="0">
                <a:defRPr/>
              </a:pPr>
              <a:r>
                <a:rPr lang="en-US" sz="1867" dirty="0">
                  <a:solidFill>
                    <a:srgbClr val="FFFFFF"/>
                  </a:solidFill>
                  <a:cs typeface="Segoe UI Semibold" panose="020B0702040204020203" pitchFamily="34" charset="0"/>
                  <a:sym typeface="Helvetica Light"/>
                </a:rPr>
                <a:t>Diagnostics</a:t>
              </a:r>
            </a:p>
          </p:txBody>
        </p:sp>
        <p:pic>
          <p:nvPicPr>
            <p:cNvPr id="16" name="Picture 15">
              <a:extLst>
                <a:ext uri="{FF2B5EF4-FFF2-40B4-BE49-F238E27FC236}">
                  <a16:creationId xmlns:a16="http://schemas.microsoft.com/office/drawing/2014/main" id="{E4187D40-270F-2E4F-AD2E-026EC676F911}"/>
                </a:ext>
              </a:extLst>
            </p:cNvPr>
            <p:cNvPicPr>
              <a:picLocks noChangeAspect="1"/>
            </p:cNvPicPr>
            <p:nvPr/>
          </p:nvPicPr>
          <p:blipFill>
            <a:blip r:embed="rId9"/>
            <a:stretch>
              <a:fillRect/>
            </a:stretch>
          </p:blipFill>
          <p:spPr>
            <a:xfrm>
              <a:off x="398413" y="3007109"/>
              <a:ext cx="389880" cy="383040"/>
            </a:xfrm>
            <a:prstGeom prst="rect">
              <a:avLst/>
            </a:prstGeom>
          </p:spPr>
        </p:pic>
      </p:grpSp>
      <p:sp>
        <p:nvSpPr>
          <p:cNvPr id="17" name="TextBox 16">
            <a:extLst>
              <a:ext uri="{FF2B5EF4-FFF2-40B4-BE49-F238E27FC236}">
                <a16:creationId xmlns:a16="http://schemas.microsoft.com/office/drawing/2014/main" id="{E9911199-3D35-DD42-99AA-035939ABC44F}"/>
              </a:ext>
            </a:extLst>
          </p:cNvPr>
          <p:cNvSpPr txBox="1"/>
          <p:nvPr/>
        </p:nvSpPr>
        <p:spPr>
          <a:xfrm>
            <a:off x="3494894" y="1735466"/>
            <a:ext cx="5252268" cy="7180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735" tIns="50735" rIns="50735" bIns="50735" numCol="1" spcCol="38100" rtlCol="0" anchor="ctr">
            <a:spAutoFit/>
          </a:bodyPr>
          <a:lstStyle/>
          <a:p>
            <a:pPr algn="ctr" defTabSz="824413" hangingPunct="0">
              <a:defRPr/>
            </a:pPr>
            <a:r>
              <a:rPr lang="en-US" sz="4000">
                <a:solidFill>
                  <a:srgbClr val="FFFFFF"/>
                </a:solidFill>
                <a:cs typeface="Segoe UI Semibold" panose="020B0702040204020203" pitchFamily="34" charset="0"/>
                <a:sym typeface="Helvetica Light"/>
              </a:rPr>
              <a:t>Visual Studio App Center</a:t>
            </a:r>
          </a:p>
        </p:txBody>
      </p:sp>
      <p:pic>
        <p:nvPicPr>
          <p:cNvPr id="19" name="Picture 18">
            <a:extLst>
              <a:ext uri="{FF2B5EF4-FFF2-40B4-BE49-F238E27FC236}">
                <a16:creationId xmlns:a16="http://schemas.microsoft.com/office/drawing/2014/main" id="{75776C53-11EA-5B45-89F1-D6590AE4C8E2}"/>
              </a:ext>
            </a:extLst>
          </p:cNvPr>
          <p:cNvPicPr>
            <a:picLocks noChangeAspect="1"/>
          </p:cNvPicPr>
          <p:nvPr/>
        </p:nvPicPr>
        <p:blipFill>
          <a:blip r:embed="rId10"/>
          <a:stretch>
            <a:fillRect/>
          </a:stretch>
        </p:blipFill>
        <p:spPr>
          <a:xfrm>
            <a:off x="4555205" y="4468457"/>
            <a:ext cx="3049539" cy="1964459"/>
          </a:xfrm>
          <a:prstGeom prst="rect">
            <a:avLst/>
          </a:prstGeom>
        </p:spPr>
      </p:pic>
      <p:sp>
        <p:nvSpPr>
          <p:cNvPr id="21" name="TextBox 20">
            <a:extLst>
              <a:ext uri="{FF2B5EF4-FFF2-40B4-BE49-F238E27FC236}">
                <a16:creationId xmlns:a16="http://schemas.microsoft.com/office/drawing/2014/main" id="{2D763206-E2FC-4518-B497-12F588DD7244}"/>
              </a:ext>
            </a:extLst>
          </p:cNvPr>
          <p:cNvSpPr txBox="1"/>
          <p:nvPr/>
        </p:nvSpPr>
        <p:spPr>
          <a:xfrm>
            <a:off x="1026267" y="3937395"/>
            <a:ext cx="3674127" cy="1200329"/>
          </a:xfrm>
          <a:prstGeom prst="rect">
            <a:avLst/>
          </a:prstGeom>
          <a:noFill/>
        </p:spPr>
        <p:txBody>
          <a:bodyPr wrap="square" rtlCol="0" anchor="t">
            <a:spAutoFit/>
          </a:bodyPr>
          <a:lstStyle/>
          <a:p>
            <a:r>
              <a:rPr lang="en-US" sz="2400" dirty="0">
                <a:solidFill>
                  <a:schemeClr val="bg1"/>
                </a:solidFill>
                <a:latin typeface="Calibri Light" panose="020F0302020204030204" pitchFamily="34" charset="0"/>
                <a:cs typeface="Calibri Light" panose="020F0302020204030204" pitchFamily="34" charset="0"/>
              </a:rPr>
              <a:t>App Center lets you pick and choose the services that meet your needs</a:t>
            </a:r>
          </a:p>
        </p:txBody>
      </p:sp>
    </p:spTree>
    <p:extLst>
      <p:ext uri="{BB962C8B-B14F-4D97-AF65-F5344CB8AC3E}">
        <p14:creationId xmlns:p14="http://schemas.microsoft.com/office/powerpoint/2010/main" val="952499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Agenda</a:t>
            </a:r>
          </a:p>
        </p:txBody>
      </p:sp>
      <p:sp>
        <p:nvSpPr>
          <p:cNvPr id="3" name="Content Placeholder 2"/>
          <p:cNvSpPr>
            <a:spLocks noGrp="1"/>
          </p:cNvSpPr>
          <p:nvPr>
            <p:ph idx="1"/>
          </p:nvPr>
        </p:nvSpPr>
        <p:spPr/>
        <p:txBody>
          <a:bodyPr vert="horz" lIns="91440" tIns="45720" rIns="91440" bIns="45720" numCol="1" spcCol="0" rtlCol="0" anchor="t">
            <a:normAutofit fontScale="92500" lnSpcReduction="20000"/>
          </a:bodyPr>
          <a:lstStyle/>
          <a:p>
            <a:r>
              <a:rPr lang="en-US" dirty="0"/>
              <a:t>DevOps lifecycle</a:t>
            </a:r>
          </a:p>
          <a:p>
            <a:pPr lvl="1"/>
            <a:r>
              <a:rPr lang="en-US" dirty="0"/>
              <a:t>Continuous integration</a:t>
            </a:r>
          </a:p>
          <a:p>
            <a:pPr lvl="1"/>
            <a:r>
              <a:rPr lang="en-US" dirty="0"/>
              <a:t>Build scripts</a:t>
            </a:r>
          </a:p>
          <a:p>
            <a:r>
              <a:rPr lang="en-US" dirty="0"/>
              <a:t>Visual Studio App Center</a:t>
            </a:r>
          </a:p>
          <a:p>
            <a:r>
              <a:rPr lang="en-US" dirty="0" err="1"/>
              <a:t>Xamarin.UITest</a:t>
            </a:r>
            <a:endParaRPr lang="en-US" dirty="0"/>
          </a:p>
          <a:p>
            <a:pPr lvl="1"/>
            <a:r>
              <a:rPr lang="en-US" dirty="0"/>
              <a:t>Write your first UI tests</a:t>
            </a:r>
          </a:p>
          <a:p>
            <a:pPr lvl="1"/>
            <a:r>
              <a:rPr lang="en-US" dirty="0"/>
              <a:t>Backdoor methods</a:t>
            </a:r>
          </a:p>
          <a:p>
            <a:r>
              <a:rPr lang="en-US" dirty="0"/>
              <a:t>Test suite architecture</a:t>
            </a:r>
          </a:p>
          <a:p>
            <a:pPr lvl="1"/>
            <a:r>
              <a:rPr lang="en-US" dirty="0"/>
              <a:t>Page object pattern</a:t>
            </a:r>
          </a:p>
          <a:p>
            <a:pPr lvl="1"/>
            <a:r>
              <a:rPr lang="en-US" dirty="0"/>
              <a:t>Learn how to build a larger test suite</a:t>
            </a:r>
          </a:p>
          <a:p>
            <a:r>
              <a:rPr lang="en-US" dirty="0"/>
              <a:t>App Center Test Service</a:t>
            </a:r>
          </a:p>
          <a:p>
            <a:pPr lvl="1"/>
            <a:r>
              <a:rPr lang="en-US" dirty="0"/>
              <a:t>Test reports and interpreting results</a:t>
            </a:r>
          </a:p>
          <a:p>
            <a:pPr lvl="1"/>
            <a:r>
              <a:rPr lang="en-US" dirty="0"/>
              <a:t>Submitting tests</a:t>
            </a:r>
          </a:p>
          <a:p>
            <a:endParaRPr lang="en-US" dirty="0"/>
          </a:p>
        </p:txBody>
      </p:sp>
    </p:spTree>
    <p:extLst>
      <p:ext uri="{BB962C8B-B14F-4D97-AF65-F5344CB8AC3E}">
        <p14:creationId xmlns:p14="http://schemas.microsoft.com/office/powerpoint/2010/main" val="18681363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4024E-09F1-F843-804B-242B5568066E}"/>
              </a:ext>
            </a:extLst>
          </p:cNvPr>
          <p:cNvSpPr>
            <a:spLocks noGrp="1"/>
          </p:cNvSpPr>
          <p:nvPr>
            <p:ph type="title"/>
          </p:nvPr>
        </p:nvSpPr>
        <p:spPr/>
        <p:txBody>
          <a:bodyPr>
            <a:normAutofit/>
          </a:bodyPr>
          <a:lstStyle/>
          <a:p>
            <a:r>
              <a:rPr lang="en-US" dirty="0"/>
              <a:t>App Center: Build</a:t>
            </a:r>
          </a:p>
        </p:txBody>
      </p:sp>
      <p:pic>
        <p:nvPicPr>
          <p:cNvPr id="4" name="Picture 3">
            <a:extLst>
              <a:ext uri="{FF2B5EF4-FFF2-40B4-BE49-F238E27FC236}">
                <a16:creationId xmlns:a16="http://schemas.microsoft.com/office/drawing/2014/main" id="{FE0C7735-C1F0-AF4A-8522-AB04CC708771}"/>
              </a:ext>
            </a:extLst>
          </p:cNvPr>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8588147" y="2097423"/>
            <a:ext cx="1396701" cy="1339527"/>
          </a:xfrm>
          <a:prstGeom prst="rect">
            <a:avLst/>
          </a:prstGeom>
        </p:spPr>
      </p:pic>
      <p:pic>
        <p:nvPicPr>
          <p:cNvPr id="5" name="Picture 4">
            <a:extLst>
              <a:ext uri="{FF2B5EF4-FFF2-40B4-BE49-F238E27FC236}">
                <a16:creationId xmlns:a16="http://schemas.microsoft.com/office/drawing/2014/main" id="{EB8BF5D3-595D-DB45-B570-64AC27059A5C}"/>
              </a:ext>
            </a:extLst>
          </p:cNvPr>
          <p:cNvPicPr>
            <a:picLocks noChangeAspect="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394193" y="2106011"/>
            <a:ext cx="1315208" cy="1315208"/>
          </a:xfrm>
          <a:prstGeom prst="rect">
            <a:avLst/>
          </a:prstGeom>
        </p:spPr>
      </p:pic>
      <p:sp>
        <p:nvSpPr>
          <p:cNvPr id="6" name="Rectangle 5">
            <a:extLst>
              <a:ext uri="{FF2B5EF4-FFF2-40B4-BE49-F238E27FC236}">
                <a16:creationId xmlns:a16="http://schemas.microsoft.com/office/drawing/2014/main" id="{AD42DA40-2DF5-D44E-9DCC-4CD8AF161070}"/>
              </a:ext>
            </a:extLst>
          </p:cNvPr>
          <p:cNvSpPr/>
          <p:nvPr/>
        </p:nvSpPr>
        <p:spPr>
          <a:xfrm>
            <a:off x="1273869" y="3560117"/>
            <a:ext cx="3161075" cy="1508105"/>
          </a:xfrm>
          <a:prstGeom prst="rect">
            <a:avLst/>
          </a:prstGeom>
        </p:spPr>
        <p:txBody>
          <a:bodyPr wrap="square">
            <a:spAutoFit/>
          </a:bodyPr>
          <a:lstStyle/>
          <a:p>
            <a:pPr algn="ctr"/>
            <a:r>
              <a:rPr lang="en-US" sz="2000" b="1" dirty="0">
                <a:solidFill>
                  <a:srgbClr val="3D4865"/>
                </a:solidFill>
                <a:latin typeface="Calibri Light" panose="020F0302020204030204" pitchFamily="34" charset="0"/>
                <a:ea typeface="Segoe UI Semibold" charset="0"/>
                <a:cs typeface="Calibri Light" panose="020F0302020204030204" pitchFamily="34" charset="0"/>
              </a:rPr>
              <a:t>Build-on-push</a:t>
            </a:r>
          </a:p>
          <a:p>
            <a:pPr algn="ctr"/>
            <a:r>
              <a:rPr lang="en-US" dirty="0">
                <a:latin typeface="Calibri Light" panose="020F0302020204030204" pitchFamily="34" charset="0"/>
                <a:ea typeface="Segoe UI" charset="0"/>
                <a:cs typeface="Calibri Light" panose="020F0302020204030204" pitchFamily="34" charset="0"/>
              </a:rPr>
              <a:t>With just a few steps, automatically build apps with every commit and generate packages to test and distribute</a:t>
            </a:r>
          </a:p>
        </p:txBody>
      </p:sp>
      <p:sp>
        <p:nvSpPr>
          <p:cNvPr id="7" name="Rectangle 6">
            <a:extLst>
              <a:ext uri="{FF2B5EF4-FFF2-40B4-BE49-F238E27FC236}">
                <a16:creationId xmlns:a16="http://schemas.microsoft.com/office/drawing/2014/main" id="{5F44100B-A657-3C43-86BD-94785BFD767D}"/>
              </a:ext>
            </a:extLst>
          </p:cNvPr>
          <p:cNvSpPr/>
          <p:nvPr/>
        </p:nvSpPr>
        <p:spPr>
          <a:xfrm>
            <a:off x="7784443" y="3575847"/>
            <a:ext cx="3004111" cy="1508105"/>
          </a:xfrm>
          <a:prstGeom prst="rect">
            <a:avLst/>
          </a:prstGeom>
        </p:spPr>
        <p:txBody>
          <a:bodyPr wrap="square">
            <a:spAutoFit/>
          </a:bodyPr>
          <a:lstStyle/>
          <a:p>
            <a:pPr algn="ctr"/>
            <a:r>
              <a:rPr lang="en-US" sz="2000" b="1" dirty="0">
                <a:solidFill>
                  <a:srgbClr val="484A56"/>
                </a:solidFill>
                <a:latin typeface="Calibri Light" panose="020F0302020204030204" pitchFamily="34" charset="0"/>
                <a:cs typeface="Calibri Light" panose="020F0302020204030204" pitchFamily="34" charset="0"/>
              </a:rPr>
              <a:t>Build securely in the cloud</a:t>
            </a:r>
          </a:p>
          <a:p>
            <a:pPr algn="ctr"/>
            <a:r>
              <a:rPr lang="en-US" dirty="0">
                <a:latin typeface="Calibri Light" panose="020F0302020204030204" pitchFamily="34" charset="0"/>
                <a:ea typeface="Segoe UI" charset="0"/>
                <a:cs typeface="Calibri Light" panose="020F0302020204030204" pitchFamily="34" charset="0"/>
              </a:rPr>
              <a:t>Each build is run on a separate, clean virtual machine hosted on secure cloud servers</a:t>
            </a:r>
          </a:p>
        </p:txBody>
      </p:sp>
      <p:sp>
        <p:nvSpPr>
          <p:cNvPr id="8" name="Rectangle 7">
            <a:extLst>
              <a:ext uri="{FF2B5EF4-FFF2-40B4-BE49-F238E27FC236}">
                <a16:creationId xmlns:a16="http://schemas.microsoft.com/office/drawing/2014/main" id="{A94C16D4-ED76-F242-AE83-49B7E50D69B9}"/>
              </a:ext>
            </a:extLst>
          </p:cNvPr>
          <p:cNvSpPr/>
          <p:nvPr/>
        </p:nvSpPr>
        <p:spPr>
          <a:xfrm>
            <a:off x="4665135" y="3560117"/>
            <a:ext cx="2773325" cy="1508105"/>
          </a:xfrm>
          <a:prstGeom prst="rect">
            <a:avLst/>
          </a:prstGeom>
        </p:spPr>
        <p:txBody>
          <a:bodyPr wrap="square">
            <a:spAutoFit/>
          </a:bodyPr>
          <a:lstStyle/>
          <a:p>
            <a:pPr algn="ctr"/>
            <a:r>
              <a:rPr lang="en-US" sz="2000" b="1" dirty="0">
                <a:solidFill>
                  <a:srgbClr val="484A56"/>
                </a:solidFill>
                <a:latin typeface="Calibri Light" panose="020F0302020204030204" pitchFamily="34" charset="0"/>
                <a:cs typeface="Calibri Light" panose="020F0302020204030204" pitchFamily="34" charset="0"/>
              </a:rPr>
              <a:t>Work with existing tools</a:t>
            </a:r>
          </a:p>
          <a:p>
            <a:pPr algn="ctr"/>
            <a:r>
              <a:rPr lang="en-US" dirty="0">
                <a:latin typeface="Calibri Light" panose="020F0302020204030204" pitchFamily="34" charset="0"/>
                <a:ea typeface="Segoe UI" charset="0"/>
                <a:cs typeface="Calibri Light" panose="020F0302020204030204" pitchFamily="34" charset="0"/>
              </a:rPr>
              <a:t>Connect existing repositories in GitHub, Bitbucket, and VSTS with just a few clicks</a:t>
            </a:r>
          </a:p>
        </p:txBody>
      </p:sp>
      <p:pic>
        <p:nvPicPr>
          <p:cNvPr id="9" name="Picture 8">
            <a:extLst>
              <a:ext uri="{FF2B5EF4-FFF2-40B4-BE49-F238E27FC236}">
                <a16:creationId xmlns:a16="http://schemas.microsoft.com/office/drawing/2014/main" id="{8B278E2C-E5FB-6747-B640-0DBEC47900A7}"/>
              </a:ext>
            </a:extLst>
          </p:cNvPr>
          <p:cNvPicPr>
            <a:picLocks noChangeAspect="1"/>
          </p:cNvPicPr>
          <p:nvPr/>
        </p:nvPicPr>
        <p:blipFill>
          <a:blip r:embed="rId5"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238628" y="2034465"/>
            <a:ext cx="1231557" cy="1458299"/>
          </a:xfrm>
          <a:prstGeom prst="rect">
            <a:avLst/>
          </a:prstGeom>
        </p:spPr>
      </p:pic>
    </p:spTree>
    <p:extLst>
      <p:ext uri="{BB962C8B-B14F-4D97-AF65-F5344CB8AC3E}">
        <p14:creationId xmlns:p14="http://schemas.microsoft.com/office/powerpoint/2010/main" val="993739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843994-79FA-F24A-B03B-0EB7FD596C3B}"/>
              </a:ext>
            </a:extLst>
          </p:cNvPr>
          <p:cNvSpPr>
            <a:spLocks noGrp="1"/>
          </p:cNvSpPr>
          <p:nvPr>
            <p:ph type="title"/>
          </p:nvPr>
        </p:nvSpPr>
        <p:spPr/>
        <p:txBody>
          <a:bodyPr>
            <a:normAutofit/>
          </a:bodyPr>
          <a:lstStyle/>
          <a:p>
            <a:r>
              <a:rPr lang="en-US"/>
              <a:t>Setting up the Build service</a:t>
            </a:r>
          </a:p>
        </p:txBody>
      </p:sp>
      <p:sp>
        <p:nvSpPr>
          <p:cNvPr id="5" name="Content Placeholder 4">
            <a:extLst>
              <a:ext uri="{FF2B5EF4-FFF2-40B4-BE49-F238E27FC236}">
                <a16:creationId xmlns:a16="http://schemas.microsoft.com/office/drawing/2014/main" id="{09553E80-1B3E-1344-A12C-D6BC277B99DF}"/>
              </a:ext>
            </a:extLst>
          </p:cNvPr>
          <p:cNvSpPr>
            <a:spLocks noGrp="1"/>
          </p:cNvSpPr>
          <p:nvPr>
            <p:ph idx="1"/>
          </p:nvPr>
        </p:nvSpPr>
        <p:spPr/>
        <p:txBody>
          <a:bodyPr/>
          <a:lstStyle/>
          <a:p>
            <a:r>
              <a:rPr lang="en-US"/>
              <a:t>Go to : </a:t>
            </a:r>
            <a:r>
              <a:rPr lang="en-US">
                <a:hlinkClick r:id="rId3"/>
              </a:rPr>
              <a:t>https://appcenter.ms/</a:t>
            </a:r>
            <a:endParaRPr lang="en-US"/>
          </a:p>
          <a:p>
            <a:r>
              <a:rPr lang="en-US"/>
              <a:t>Log in with </a:t>
            </a:r>
          </a:p>
          <a:p>
            <a:pPr lvl="1"/>
            <a:r>
              <a:rPr lang="en-US"/>
              <a:t>GitHub</a:t>
            </a:r>
          </a:p>
          <a:p>
            <a:pPr lvl="1"/>
            <a:r>
              <a:rPr lang="en-US"/>
              <a:t>Microsoft</a:t>
            </a:r>
          </a:p>
          <a:p>
            <a:pPr lvl="1"/>
            <a:r>
              <a:rPr lang="en-US"/>
              <a:t>Create new account with email</a:t>
            </a:r>
          </a:p>
          <a:p>
            <a:r>
              <a:rPr lang="en-US"/>
              <a:t>Add new app </a:t>
            </a:r>
          </a:p>
          <a:p>
            <a:pPr lvl="1"/>
            <a:r>
              <a:rPr lang="en-US"/>
              <a:t>Enter name</a:t>
            </a:r>
          </a:p>
          <a:p>
            <a:pPr lvl="1"/>
            <a:r>
              <a:rPr lang="en-US"/>
              <a:t>Select OS</a:t>
            </a:r>
          </a:p>
          <a:p>
            <a:pPr lvl="1"/>
            <a:r>
              <a:rPr lang="en-US"/>
              <a:t>Select platform</a:t>
            </a:r>
          </a:p>
          <a:p>
            <a:pPr marL="457189" lvl="1" indent="0">
              <a:buNone/>
            </a:pPr>
            <a:endParaRPr lang="en-US"/>
          </a:p>
        </p:txBody>
      </p:sp>
      <p:pic>
        <p:nvPicPr>
          <p:cNvPr id="12" name="Content Placeholder 11">
            <a:extLst>
              <a:ext uri="{FF2B5EF4-FFF2-40B4-BE49-F238E27FC236}">
                <a16:creationId xmlns:a16="http://schemas.microsoft.com/office/drawing/2014/main" id="{E76FC07F-43F1-924D-B223-C4ABC2B902E6}"/>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765074" y="301658"/>
            <a:ext cx="4817327" cy="5829887"/>
          </a:xfrm>
        </p:spPr>
      </p:pic>
    </p:spTree>
    <p:extLst>
      <p:ext uri="{BB962C8B-B14F-4D97-AF65-F5344CB8AC3E}">
        <p14:creationId xmlns:p14="http://schemas.microsoft.com/office/powerpoint/2010/main" val="905134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5A822B5-E26D-8B4E-8B6F-E03F23DB3CFE}"/>
              </a:ext>
            </a:extLst>
          </p:cNvPr>
          <p:cNvPicPr>
            <a:picLocks noGrp="1" noChangeAspect="1"/>
          </p:cNvPicPr>
          <p:nvPr>
            <p:ph sz="half" idx="2"/>
          </p:nvPr>
        </p:nvPicPr>
        <p:blipFill>
          <a:blip r:embed="rId3"/>
          <a:stretch>
            <a:fillRect/>
          </a:stretch>
        </p:blipFill>
        <p:spPr>
          <a:xfrm>
            <a:off x="6911869" y="301656"/>
            <a:ext cx="4010828" cy="6062429"/>
          </a:xfrm>
          <a:prstGeom prst="rect">
            <a:avLst/>
          </a:prstGeom>
        </p:spPr>
      </p:pic>
      <p:sp>
        <p:nvSpPr>
          <p:cNvPr id="3" name="Title 2">
            <a:extLst>
              <a:ext uri="{FF2B5EF4-FFF2-40B4-BE49-F238E27FC236}">
                <a16:creationId xmlns:a16="http://schemas.microsoft.com/office/drawing/2014/main" id="{2123C874-83E9-2847-955C-6B59B905CF6E}"/>
              </a:ext>
            </a:extLst>
          </p:cNvPr>
          <p:cNvSpPr>
            <a:spLocks noGrp="1"/>
          </p:cNvSpPr>
          <p:nvPr>
            <p:ph type="title"/>
          </p:nvPr>
        </p:nvSpPr>
        <p:spPr/>
        <p:txBody>
          <a:bodyPr>
            <a:normAutofit/>
          </a:bodyPr>
          <a:lstStyle/>
          <a:p>
            <a:r>
              <a:rPr lang="en-US"/>
              <a:t>Configuring the Build service</a:t>
            </a:r>
          </a:p>
        </p:txBody>
      </p:sp>
      <p:sp>
        <p:nvSpPr>
          <p:cNvPr id="4" name="Content Placeholder 3">
            <a:extLst>
              <a:ext uri="{FF2B5EF4-FFF2-40B4-BE49-F238E27FC236}">
                <a16:creationId xmlns:a16="http://schemas.microsoft.com/office/drawing/2014/main" id="{CA88BBA1-1A64-5C48-9451-2F04FD34ED1E}"/>
              </a:ext>
            </a:extLst>
          </p:cNvPr>
          <p:cNvSpPr>
            <a:spLocks noGrp="1"/>
          </p:cNvSpPr>
          <p:nvPr>
            <p:ph idx="1"/>
          </p:nvPr>
        </p:nvSpPr>
        <p:spPr/>
        <p:txBody>
          <a:bodyPr vert="horz" lIns="91440" tIns="45720" rIns="91440" bIns="45720" numCol="1" spcCol="0" rtlCol="0" anchor="t">
            <a:normAutofit/>
          </a:bodyPr>
          <a:lstStyle/>
          <a:p>
            <a:pPr marL="456554" indent="-456554"/>
            <a:r>
              <a:rPr lang="en-US" dirty="0"/>
              <a:t>Click </a:t>
            </a:r>
            <a:r>
              <a:rPr lang="en-US" b="1" dirty="0"/>
              <a:t>Build</a:t>
            </a:r>
            <a:r>
              <a:rPr lang="en-US" dirty="0"/>
              <a:t> and then select a service</a:t>
            </a:r>
          </a:p>
          <a:p>
            <a:pPr lvl="1"/>
            <a:r>
              <a:rPr lang="en-US" dirty="0"/>
              <a:t>Visual Studio Team Services</a:t>
            </a:r>
          </a:p>
          <a:p>
            <a:pPr lvl="1"/>
            <a:r>
              <a:rPr lang="en-US" dirty="0"/>
              <a:t>GitHub</a:t>
            </a:r>
          </a:p>
          <a:p>
            <a:pPr lvl="1"/>
            <a:r>
              <a:rPr lang="en-US" dirty="0"/>
              <a:t>Bitbucket</a:t>
            </a:r>
          </a:p>
          <a:p>
            <a:pPr marL="456554" indent="-456554"/>
            <a:r>
              <a:rPr lang="en-US" dirty="0"/>
              <a:t>Select your project, repository, and branch</a:t>
            </a:r>
          </a:p>
          <a:p>
            <a:pPr marL="456554" indent="-456554"/>
            <a:r>
              <a:rPr lang="en-US" dirty="0"/>
              <a:t>Click </a:t>
            </a:r>
            <a:r>
              <a:rPr lang="en-US" b="1" dirty="0"/>
              <a:t>Configure build</a:t>
            </a:r>
          </a:p>
          <a:p>
            <a:pPr lvl="1"/>
            <a:r>
              <a:rPr lang="en-US" dirty="0"/>
              <a:t>Select Project, Build Scripts, Build Trigger</a:t>
            </a:r>
          </a:p>
          <a:p>
            <a:pPr lvl="1"/>
            <a:r>
              <a:rPr lang="en-US" dirty="0"/>
              <a:t>Environment variables</a:t>
            </a:r>
          </a:p>
          <a:p>
            <a:pPr lvl="1"/>
            <a:r>
              <a:rPr lang="en-US" dirty="0"/>
              <a:t>Sign builds</a:t>
            </a:r>
          </a:p>
          <a:p>
            <a:pPr lvl="1"/>
            <a:r>
              <a:rPr lang="en-US" dirty="0"/>
              <a:t>Select launch test</a:t>
            </a:r>
          </a:p>
          <a:p>
            <a:pPr lvl="1"/>
            <a:r>
              <a:rPr lang="en-US" dirty="0"/>
              <a:t>Distribution group</a:t>
            </a:r>
          </a:p>
        </p:txBody>
      </p:sp>
    </p:spTree>
    <p:extLst>
      <p:ext uri="{BB962C8B-B14F-4D97-AF65-F5344CB8AC3E}">
        <p14:creationId xmlns:p14="http://schemas.microsoft.com/office/powerpoint/2010/main" val="8308282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4CC97-94FF-044D-AB5F-27698E707205}"/>
              </a:ext>
            </a:extLst>
          </p:cNvPr>
          <p:cNvSpPr>
            <a:spLocks noGrp="1"/>
          </p:cNvSpPr>
          <p:nvPr>
            <p:ph type="title"/>
          </p:nvPr>
        </p:nvSpPr>
        <p:spPr/>
        <p:txBody>
          <a:bodyPr>
            <a:normAutofit/>
          </a:bodyPr>
          <a:lstStyle/>
          <a:p>
            <a:r>
              <a:rPr lang="en-US" dirty="0"/>
              <a:t>App Center: Test</a:t>
            </a:r>
          </a:p>
        </p:txBody>
      </p:sp>
      <p:sp>
        <p:nvSpPr>
          <p:cNvPr id="16" name="Rectangle 15">
            <a:extLst>
              <a:ext uri="{FF2B5EF4-FFF2-40B4-BE49-F238E27FC236}">
                <a16:creationId xmlns:a16="http://schemas.microsoft.com/office/drawing/2014/main" id="{C70452AB-5C23-6348-9761-2A4AF97964D8}"/>
              </a:ext>
            </a:extLst>
          </p:cNvPr>
          <p:cNvSpPr/>
          <p:nvPr/>
        </p:nvSpPr>
        <p:spPr>
          <a:xfrm>
            <a:off x="3169076" y="3709520"/>
            <a:ext cx="2896229" cy="1231106"/>
          </a:xfrm>
          <a:prstGeom prst="rect">
            <a:avLst/>
          </a:prstGeom>
        </p:spPr>
        <p:txBody>
          <a:bodyPr wrap="square">
            <a:spAutoFit/>
          </a:bodyPr>
          <a:lstStyle/>
          <a:p>
            <a:pPr algn="ctr" defTabSz="914344"/>
            <a:r>
              <a:rPr lang="en-US" sz="2000" b="1" dirty="0">
                <a:solidFill>
                  <a:srgbClr val="484A56"/>
                </a:solidFill>
                <a:latin typeface="Calibri Light" panose="020F0302020204030204" pitchFamily="34" charset="0"/>
                <a:ea typeface="Segoe UI Semibold" charset="0"/>
                <a:cs typeface="Calibri Light" panose="020F0302020204030204" pitchFamily="34" charset="0"/>
              </a:rPr>
              <a:t>Ship high quality apps</a:t>
            </a:r>
            <a:br>
              <a:rPr lang="en-US" dirty="0">
                <a:solidFill>
                  <a:srgbClr val="484A56"/>
                </a:solidFill>
                <a:latin typeface="Calibri Light" panose="020F0302020204030204" pitchFamily="34" charset="0"/>
                <a:ea typeface="Segoe UI" charset="0"/>
                <a:cs typeface="Calibri Light" panose="020F0302020204030204" pitchFamily="34" charset="0"/>
              </a:rPr>
            </a:br>
            <a:r>
              <a:rPr lang="en-US" dirty="0">
                <a:solidFill>
                  <a:srgbClr val="505050"/>
                </a:solidFill>
                <a:latin typeface="Calibri Light" panose="020F0302020204030204" pitchFamily="34" charset="0"/>
                <a:ea typeface="Segoe UI" charset="0"/>
                <a:cs typeface="Calibri Light" panose="020F0302020204030204" pitchFamily="34" charset="0"/>
              </a:rPr>
              <a:t>Ensure the highest quality user experience that keeps users continuously engaged</a:t>
            </a:r>
          </a:p>
        </p:txBody>
      </p:sp>
      <p:pic>
        <p:nvPicPr>
          <p:cNvPr id="17" name="Picture 16">
            <a:extLst>
              <a:ext uri="{FF2B5EF4-FFF2-40B4-BE49-F238E27FC236}">
                <a16:creationId xmlns:a16="http://schemas.microsoft.com/office/drawing/2014/main" id="{52B118D8-7F64-0249-A9DC-F87D6BFEA083}"/>
              </a:ext>
            </a:extLst>
          </p:cNvPr>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943646" y="2263287"/>
            <a:ext cx="1531295" cy="1055100"/>
          </a:xfrm>
          <a:prstGeom prst="rect">
            <a:avLst/>
          </a:prstGeom>
        </p:spPr>
      </p:pic>
      <p:sp>
        <p:nvSpPr>
          <p:cNvPr id="18" name="Rectangle 17">
            <a:extLst>
              <a:ext uri="{FF2B5EF4-FFF2-40B4-BE49-F238E27FC236}">
                <a16:creationId xmlns:a16="http://schemas.microsoft.com/office/drawing/2014/main" id="{D093ED1E-6808-6C4D-94AB-817D05C96708}"/>
              </a:ext>
            </a:extLst>
          </p:cNvPr>
          <p:cNvSpPr/>
          <p:nvPr/>
        </p:nvSpPr>
        <p:spPr>
          <a:xfrm>
            <a:off x="336214" y="3709519"/>
            <a:ext cx="2746161" cy="1231106"/>
          </a:xfrm>
          <a:prstGeom prst="rect">
            <a:avLst/>
          </a:prstGeom>
        </p:spPr>
        <p:txBody>
          <a:bodyPr wrap="square">
            <a:spAutoFit/>
          </a:bodyPr>
          <a:lstStyle/>
          <a:p>
            <a:pPr algn="ctr" defTabSz="914344"/>
            <a:r>
              <a:rPr lang="en-US" sz="2000" b="1" dirty="0">
                <a:solidFill>
                  <a:srgbClr val="484A56"/>
                </a:solidFill>
                <a:latin typeface="Calibri Light" panose="020F0302020204030204" pitchFamily="34" charset="0"/>
                <a:ea typeface="Segoe UI Semibold" charset="0"/>
                <a:cs typeface="Calibri Light" panose="020F0302020204030204" pitchFamily="34" charset="0"/>
              </a:rPr>
              <a:t>Release faster</a:t>
            </a:r>
          </a:p>
          <a:p>
            <a:pPr algn="ctr" defTabSz="914344"/>
            <a:r>
              <a:rPr lang="en-US" dirty="0">
                <a:solidFill>
                  <a:srgbClr val="505050"/>
                </a:solidFill>
                <a:latin typeface="Calibri Light" panose="020F0302020204030204" pitchFamily="34" charset="0"/>
                <a:ea typeface="Segoe UI" charset="0"/>
                <a:cs typeface="Calibri Light" panose="020F0302020204030204" pitchFamily="34" charset="0"/>
              </a:rPr>
              <a:t>Shrink release times significantly and push out new apps faster</a:t>
            </a:r>
          </a:p>
        </p:txBody>
      </p:sp>
      <p:sp>
        <p:nvSpPr>
          <p:cNvPr id="19" name="Shape 278">
            <a:extLst>
              <a:ext uri="{FF2B5EF4-FFF2-40B4-BE49-F238E27FC236}">
                <a16:creationId xmlns:a16="http://schemas.microsoft.com/office/drawing/2014/main" id="{6D453BA1-DDEE-0149-89B4-8A1772D6205A}"/>
              </a:ext>
            </a:extLst>
          </p:cNvPr>
          <p:cNvSpPr txBox="1"/>
          <p:nvPr/>
        </p:nvSpPr>
        <p:spPr>
          <a:xfrm>
            <a:off x="9153060" y="3646614"/>
            <a:ext cx="2622705" cy="1560317"/>
          </a:xfrm>
          <a:prstGeom prst="rect">
            <a:avLst/>
          </a:prstGeom>
          <a:noFill/>
          <a:ln>
            <a:noFill/>
          </a:ln>
        </p:spPr>
        <p:txBody>
          <a:bodyPr lIns="89628" tIns="89628" rIns="89628" bIns="89628" anchor="t" anchorCtr="0">
            <a:noAutofit/>
          </a:bodyPr>
          <a:lstStyle/>
          <a:p>
            <a:pPr algn="ctr" defTabSz="914344"/>
            <a:r>
              <a:rPr lang="en-US" sz="2000" b="1" dirty="0">
                <a:solidFill>
                  <a:srgbClr val="484A56"/>
                </a:solidFill>
                <a:latin typeface="Calibri Light" panose="020F0302020204030204" pitchFamily="34" charset="0"/>
                <a:ea typeface="Segoe UI Semibold" charset="0"/>
                <a:cs typeface="Calibri Light" panose="020F0302020204030204" pitchFamily="34" charset="0"/>
              </a:rPr>
              <a:t>Create new features</a:t>
            </a:r>
            <a:br>
              <a:rPr lang="en-US" dirty="0">
                <a:solidFill>
                  <a:srgbClr val="0078D7"/>
                </a:solidFill>
                <a:latin typeface="Calibri Light" panose="020F0302020204030204" pitchFamily="34" charset="0"/>
                <a:ea typeface="Segoe UI" charset="0"/>
                <a:cs typeface="Calibri Light" panose="020F0302020204030204" pitchFamily="34" charset="0"/>
              </a:rPr>
            </a:br>
            <a:r>
              <a:rPr lang="en-US" dirty="0">
                <a:solidFill>
                  <a:srgbClr val="7F7F7F"/>
                </a:solidFill>
                <a:latin typeface="Calibri Light" panose="020F0302020204030204" pitchFamily="34" charset="0"/>
                <a:ea typeface="Segoe UI" charset="0"/>
                <a:cs typeface="Calibri Light" panose="020F0302020204030204" pitchFamily="34" charset="0"/>
              </a:rPr>
              <a:t> </a:t>
            </a:r>
            <a:r>
              <a:rPr lang="en-US" dirty="0">
                <a:solidFill>
                  <a:srgbClr val="505050"/>
                </a:solidFill>
                <a:latin typeface="Calibri Light" panose="020F0302020204030204" pitchFamily="34" charset="0"/>
                <a:ea typeface="Segoe UI" charset="0"/>
                <a:cs typeface="Calibri Light" panose="020F0302020204030204" pitchFamily="34" charset="0"/>
              </a:rPr>
              <a:t>Spend less time fixing bugs and more time creating value</a:t>
            </a:r>
          </a:p>
        </p:txBody>
      </p:sp>
      <p:pic>
        <p:nvPicPr>
          <p:cNvPr id="20" name="Picture 19">
            <a:extLst>
              <a:ext uri="{FF2B5EF4-FFF2-40B4-BE49-F238E27FC236}">
                <a16:creationId xmlns:a16="http://schemas.microsoft.com/office/drawing/2014/main" id="{28DFD926-4AF7-AC45-ADA5-1EB897B15CA6}"/>
              </a:ext>
            </a:extLst>
          </p:cNvPr>
          <p:cNvPicPr>
            <a:picLocks noChangeAspect="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6979767" y="2243210"/>
            <a:ext cx="1183175" cy="1183175"/>
          </a:xfrm>
          <a:prstGeom prst="rect">
            <a:avLst/>
          </a:prstGeom>
        </p:spPr>
      </p:pic>
      <p:sp>
        <p:nvSpPr>
          <p:cNvPr id="21" name="Shape 278">
            <a:extLst>
              <a:ext uri="{FF2B5EF4-FFF2-40B4-BE49-F238E27FC236}">
                <a16:creationId xmlns:a16="http://schemas.microsoft.com/office/drawing/2014/main" id="{AC799B20-320C-0B4C-B678-E5777D5F3D55}"/>
              </a:ext>
            </a:extLst>
          </p:cNvPr>
          <p:cNvSpPr txBox="1"/>
          <p:nvPr/>
        </p:nvSpPr>
        <p:spPr>
          <a:xfrm>
            <a:off x="6152008" y="3646612"/>
            <a:ext cx="2838693" cy="1245752"/>
          </a:xfrm>
          <a:prstGeom prst="rect">
            <a:avLst/>
          </a:prstGeom>
          <a:noFill/>
          <a:ln>
            <a:noFill/>
          </a:ln>
        </p:spPr>
        <p:txBody>
          <a:bodyPr lIns="89628" tIns="89628" rIns="89628" bIns="89628" anchor="t" anchorCtr="0">
            <a:noAutofit/>
          </a:bodyPr>
          <a:lstStyle/>
          <a:p>
            <a:pPr algn="ctr" defTabSz="914344"/>
            <a:r>
              <a:rPr lang="en-US" sz="2000" b="1" dirty="0">
                <a:solidFill>
                  <a:srgbClr val="484A56"/>
                </a:solidFill>
                <a:latin typeface="Calibri Light" panose="020F0302020204030204" pitchFamily="34" charset="0"/>
                <a:ea typeface="Segoe UI Semibold" charset="0"/>
                <a:cs typeface="Calibri Light" panose="020F0302020204030204" pitchFamily="34" charset="0"/>
              </a:rPr>
              <a:t>Engage a broad audience</a:t>
            </a:r>
          </a:p>
          <a:p>
            <a:pPr algn="ctr" defTabSz="914344"/>
            <a:r>
              <a:rPr lang="en-US" dirty="0">
                <a:solidFill>
                  <a:srgbClr val="505050"/>
                </a:solidFill>
                <a:latin typeface="Calibri Light" panose="020F0302020204030204" pitchFamily="34" charset="0"/>
                <a:ea typeface="Segoe UI" charset="0"/>
                <a:cs typeface="Calibri Light" panose="020F0302020204030204" pitchFamily="34" charset="0"/>
              </a:rPr>
              <a:t>Test on a broad range of devices to make sure apps work on </a:t>
            </a:r>
            <a:r>
              <a:rPr lang="en-US" i="1" dirty="0">
                <a:solidFill>
                  <a:srgbClr val="505050"/>
                </a:solidFill>
                <a:latin typeface="Calibri Light" panose="020F0302020204030204" pitchFamily="34" charset="0"/>
                <a:ea typeface="Segoe UI" charset="0"/>
                <a:cs typeface="Calibri Light" panose="020F0302020204030204" pitchFamily="34" charset="0"/>
              </a:rPr>
              <a:t>your</a:t>
            </a:r>
            <a:r>
              <a:rPr lang="en-US" dirty="0">
                <a:solidFill>
                  <a:srgbClr val="505050"/>
                </a:solidFill>
                <a:latin typeface="Calibri Light" panose="020F0302020204030204" pitchFamily="34" charset="0"/>
                <a:ea typeface="Segoe UI" charset="0"/>
                <a:cs typeface="Calibri Light" panose="020F0302020204030204" pitchFamily="34" charset="0"/>
              </a:rPr>
              <a:t> users’ devices</a:t>
            </a:r>
          </a:p>
          <a:p>
            <a:pPr algn="ctr" defTabSz="914344"/>
            <a:endParaRPr lang="en-US" dirty="0">
              <a:solidFill>
                <a:srgbClr val="505050"/>
              </a:solidFill>
              <a:latin typeface="Calibri Light" panose="020F0302020204030204" pitchFamily="34" charset="0"/>
              <a:ea typeface="Segoe UI" charset="0"/>
              <a:cs typeface="Calibri Light" panose="020F0302020204030204" pitchFamily="34" charset="0"/>
            </a:endParaRPr>
          </a:p>
        </p:txBody>
      </p:sp>
      <p:pic>
        <p:nvPicPr>
          <p:cNvPr id="22" name="Picture 21">
            <a:extLst>
              <a:ext uri="{FF2B5EF4-FFF2-40B4-BE49-F238E27FC236}">
                <a16:creationId xmlns:a16="http://schemas.microsoft.com/office/drawing/2014/main" id="{80B38DA6-F0B9-9A41-BC23-CF3D7F0EAB1F}"/>
              </a:ext>
            </a:extLst>
          </p:cNvPr>
          <p:cNvPicPr>
            <a:picLocks noChangeAspect="1"/>
          </p:cNvPicPr>
          <p:nvPr/>
        </p:nvPicPr>
        <p:blipFill>
          <a:blip r:embed="rId5"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9882863" y="2287241"/>
            <a:ext cx="1163096" cy="1115188"/>
          </a:xfrm>
          <a:prstGeom prst="rect">
            <a:avLst/>
          </a:prstGeom>
        </p:spPr>
      </p:pic>
      <p:grpSp>
        <p:nvGrpSpPr>
          <p:cNvPr id="23" name="Group 22">
            <a:extLst>
              <a:ext uri="{FF2B5EF4-FFF2-40B4-BE49-F238E27FC236}">
                <a16:creationId xmlns:a16="http://schemas.microsoft.com/office/drawing/2014/main" id="{A2106D05-76AC-6547-A1E0-65FF608E3731}"/>
              </a:ext>
            </a:extLst>
          </p:cNvPr>
          <p:cNvGrpSpPr/>
          <p:nvPr/>
        </p:nvGrpSpPr>
        <p:grpSpPr>
          <a:xfrm>
            <a:off x="3477048" y="2648218"/>
            <a:ext cx="2173152" cy="421847"/>
            <a:chOff x="2978727" y="1704109"/>
            <a:chExt cx="4710548" cy="914400"/>
          </a:xfrm>
          <a:solidFill>
            <a:srgbClr val="2D3E50"/>
          </a:solidFill>
        </p:grpSpPr>
        <p:sp>
          <p:nvSpPr>
            <p:cNvPr id="24" name="5-Point Star 23">
              <a:extLst>
                <a:ext uri="{FF2B5EF4-FFF2-40B4-BE49-F238E27FC236}">
                  <a16:creationId xmlns:a16="http://schemas.microsoft.com/office/drawing/2014/main" id="{1C15F9AC-2822-B24F-8763-30DA63CE446C}"/>
                </a:ext>
              </a:extLst>
            </p:cNvPr>
            <p:cNvSpPr/>
            <p:nvPr/>
          </p:nvSpPr>
          <p:spPr bwMode="auto">
            <a:xfrm>
              <a:off x="2978727" y="1704109"/>
              <a:ext cx="914400" cy="914400"/>
            </a:xfrm>
            <a:prstGeom prst="star5">
              <a:avLst>
                <a:gd name="adj" fmla="val 24580"/>
                <a:gd name="hf" fmla="val 105146"/>
                <a:gd name="vf" fmla="val 110557"/>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5" name="5-Point Star 24">
              <a:extLst>
                <a:ext uri="{FF2B5EF4-FFF2-40B4-BE49-F238E27FC236}">
                  <a16:creationId xmlns:a16="http://schemas.microsoft.com/office/drawing/2014/main" id="{9614A83D-CB44-B147-8532-5DFA718ED8AF}"/>
                </a:ext>
              </a:extLst>
            </p:cNvPr>
            <p:cNvSpPr/>
            <p:nvPr/>
          </p:nvSpPr>
          <p:spPr bwMode="auto">
            <a:xfrm>
              <a:off x="3927764" y="1704109"/>
              <a:ext cx="914400" cy="914400"/>
            </a:xfrm>
            <a:prstGeom prst="star5">
              <a:avLst>
                <a:gd name="adj" fmla="val 24580"/>
                <a:gd name="hf" fmla="val 105146"/>
                <a:gd name="vf" fmla="val 110557"/>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6" name="5-Point Star 25">
              <a:extLst>
                <a:ext uri="{FF2B5EF4-FFF2-40B4-BE49-F238E27FC236}">
                  <a16:creationId xmlns:a16="http://schemas.microsoft.com/office/drawing/2014/main" id="{FC10D3E0-AF37-8D4E-90A6-F8D1E01447A8}"/>
                </a:ext>
              </a:extLst>
            </p:cNvPr>
            <p:cNvSpPr/>
            <p:nvPr/>
          </p:nvSpPr>
          <p:spPr bwMode="auto">
            <a:xfrm>
              <a:off x="4876801" y="1704109"/>
              <a:ext cx="914400" cy="914400"/>
            </a:xfrm>
            <a:prstGeom prst="star5">
              <a:avLst>
                <a:gd name="adj" fmla="val 24580"/>
                <a:gd name="hf" fmla="val 105146"/>
                <a:gd name="vf" fmla="val 110557"/>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7" name="5-Point Star 26">
              <a:extLst>
                <a:ext uri="{FF2B5EF4-FFF2-40B4-BE49-F238E27FC236}">
                  <a16:creationId xmlns:a16="http://schemas.microsoft.com/office/drawing/2014/main" id="{133EBE6A-4564-4641-A980-C50E8FDDCCB0}"/>
                </a:ext>
              </a:extLst>
            </p:cNvPr>
            <p:cNvSpPr/>
            <p:nvPr/>
          </p:nvSpPr>
          <p:spPr bwMode="auto">
            <a:xfrm>
              <a:off x="5825838" y="1704109"/>
              <a:ext cx="914400" cy="914400"/>
            </a:xfrm>
            <a:prstGeom prst="star5">
              <a:avLst>
                <a:gd name="adj" fmla="val 24580"/>
                <a:gd name="hf" fmla="val 105146"/>
                <a:gd name="vf" fmla="val 110557"/>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8" name="5-Point Star 27">
              <a:extLst>
                <a:ext uri="{FF2B5EF4-FFF2-40B4-BE49-F238E27FC236}">
                  <a16:creationId xmlns:a16="http://schemas.microsoft.com/office/drawing/2014/main" id="{001A3195-8A38-6545-B191-28ED3901DE8D}"/>
                </a:ext>
              </a:extLst>
            </p:cNvPr>
            <p:cNvSpPr/>
            <p:nvPr/>
          </p:nvSpPr>
          <p:spPr bwMode="auto">
            <a:xfrm>
              <a:off x="6774875" y="1704109"/>
              <a:ext cx="914400" cy="914400"/>
            </a:xfrm>
            <a:prstGeom prst="star5">
              <a:avLst>
                <a:gd name="adj" fmla="val 24580"/>
                <a:gd name="hf" fmla="val 105146"/>
                <a:gd name="vf" fmla="val 110557"/>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41088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176E2-6022-3E4F-8538-DDD172A9335E}"/>
              </a:ext>
            </a:extLst>
          </p:cNvPr>
          <p:cNvSpPr>
            <a:spLocks noGrp="1"/>
          </p:cNvSpPr>
          <p:nvPr>
            <p:ph type="title"/>
          </p:nvPr>
        </p:nvSpPr>
        <p:spPr/>
        <p:txBody>
          <a:bodyPr>
            <a:normAutofit/>
          </a:bodyPr>
          <a:lstStyle/>
          <a:p>
            <a:r>
              <a:rPr lang="en-US"/>
              <a:t>Setting up the Test service</a:t>
            </a:r>
          </a:p>
        </p:txBody>
      </p:sp>
      <p:sp>
        <p:nvSpPr>
          <p:cNvPr id="4" name="Content Placeholder 3">
            <a:extLst>
              <a:ext uri="{FF2B5EF4-FFF2-40B4-BE49-F238E27FC236}">
                <a16:creationId xmlns:a16="http://schemas.microsoft.com/office/drawing/2014/main" id="{A81CE01B-730B-C34D-9028-CD63BCF946D5}"/>
              </a:ext>
            </a:extLst>
          </p:cNvPr>
          <p:cNvSpPr>
            <a:spLocks noGrp="1"/>
          </p:cNvSpPr>
          <p:nvPr>
            <p:ph idx="1"/>
          </p:nvPr>
        </p:nvSpPr>
        <p:spPr>
          <a:xfrm>
            <a:off x="609602" y="1338991"/>
            <a:ext cx="5347855" cy="4837973"/>
          </a:xfrm>
        </p:spPr>
        <p:txBody>
          <a:bodyPr vert="horz" lIns="91440" tIns="45720" rIns="91440" bIns="45720" numCol="1" spcCol="0" rtlCol="0" anchor="t">
            <a:normAutofit/>
          </a:bodyPr>
          <a:lstStyle/>
          <a:p>
            <a:pPr marL="456554" indent="-456554"/>
            <a:r>
              <a:rPr lang="en-US" dirty="0"/>
              <a:t>Click </a:t>
            </a:r>
            <a:r>
              <a:rPr lang="en-US" b="1" dirty="0"/>
              <a:t>Test</a:t>
            </a:r>
            <a:r>
              <a:rPr lang="en-US" dirty="0"/>
              <a:t> and click the </a:t>
            </a:r>
            <a:r>
              <a:rPr lang="en-US" b="1" dirty="0"/>
              <a:t>New test run  </a:t>
            </a:r>
            <a:r>
              <a:rPr lang="en-US" dirty="0"/>
              <a:t>button to start the wizard</a:t>
            </a:r>
          </a:p>
          <a:p>
            <a:pPr marL="456554" indent="-456554"/>
            <a:r>
              <a:rPr lang="en-US" dirty="0"/>
              <a:t>Select devices</a:t>
            </a:r>
          </a:p>
          <a:p>
            <a:pPr lvl="1"/>
            <a:r>
              <a:rPr lang="en-US" dirty="0"/>
              <a:t>Save the set with a unique name to reuse in the future</a:t>
            </a:r>
          </a:p>
          <a:p>
            <a:pPr marL="455919" indent="-455919"/>
            <a:r>
              <a:rPr lang="en-US" dirty="0"/>
              <a:t>Configure test run</a:t>
            </a:r>
          </a:p>
          <a:p>
            <a:pPr marL="456554" indent="-456554"/>
            <a:r>
              <a:rPr lang="en-US" dirty="0"/>
              <a:t>Install the App Center CLI and copy the upload command to complete the upload</a:t>
            </a:r>
          </a:p>
          <a:p>
            <a:pPr marL="456554" indent="-456554"/>
            <a:endParaRPr lang="en-US" dirty="0"/>
          </a:p>
        </p:txBody>
      </p:sp>
      <p:pic>
        <p:nvPicPr>
          <p:cNvPr id="9" name="Content Placeholder 8">
            <a:extLst>
              <a:ext uri="{FF2B5EF4-FFF2-40B4-BE49-F238E27FC236}">
                <a16:creationId xmlns:a16="http://schemas.microsoft.com/office/drawing/2014/main" id="{91E7F349-96E5-4D46-B681-391D285A485A}"/>
              </a:ext>
            </a:extLst>
          </p:cNvPr>
          <p:cNvPicPr>
            <a:picLocks noGrp="1" noChangeAspect="1"/>
          </p:cNvPicPr>
          <p:nvPr>
            <p:ph sz="half" idx="2"/>
          </p:nvPr>
        </p:nvPicPr>
        <p:blipFill>
          <a:blip r:embed="rId3"/>
          <a:stretch>
            <a:fillRect/>
          </a:stretch>
        </p:blipFill>
        <p:spPr>
          <a:xfrm>
            <a:off x="6172200" y="1731660"/>
            <a:ext cx="5181600" cy="4051907"/>
          </a:xfrm>
          <a:prstGeom prst="rect">
            <a:avLst/>
          </a:prstGeom>
        </p:spPr>
      </p:pic>
    </p:spTree>
    <p:extLst>
      <p:ext uri="{BB962C8B-B14F-4D97-AF65-F5344CB8AC3E}">
        <p14:creationId xmlns:p14="http://schemas.microsoft.com/office/powerpoint/2010/main" val="22519615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8F4B7-432E-594E-BF30-568E25D4CB32}"/>
              </a:ext>
            </a:extLst>
          </p:cNvPr>
          <p:cNvSpPr>
            <a:spLocks noGrp="1"/>
          </p:cNvSpPr>
          <p:nvPr>
            <p:ph type="title"/>
          </p:nvPr>
        </p:nvSpPr>
        <p:spPr/>
        <p:txBody>
          <a:bodyPr>
            <a:normAutofit/>
          </a:bodyPr>
          <a:lstStyle/>
          <a:p>
            <a:r>
              <a:rPr lang="en-US"/>
              <a:t>Sample test results</a:t>
            </a:r>
          </a:p>
        </p:txBody>
      </p:sp>
      <p:pic>
        <p:nvPicPr>
          <p:cNvPr id="7" name="Content Placeholder 6">
            <a:extLst>
              <a:ext uri="{FF2B5EF4-FFF2-40B4-BE49-F238E27FC236}">
                <a16:creationId xmlns:a16="http://schemas.microsoft.com/office/drawing/2014/main" id="{BC2DF2EF-7F71-3942-8C3E-84761DC8CD0C}"/>
              </a:ext>
            </a:extLst>
          </p:cNvPr>
          <p:cNvPicPr>
            <a:picLocks noGrp="1" noChangeAspect="1"/>
          </p:cNvPicPr>
          <p:nvPr>
            <p:ph idx="1"/>
          </p:nvPr>
        </p:nvPicPr>
        <p:blipFill>
          <a:blip r:embed="rId2"/>
          <a:stretch>
            <a:fillRect/>
          </a:stretch>
        </p:blipFill>
        <p:spPr>
          <a:xfrm>
            <a:off x="1519771" y="828677"/>
            <a:ext cx="9166159" cy="5426247"/>
          </a:xfrm>
          <a:prstGeom prst="rect">
            <a:avLst/>
          </a:prstGeom>
        </p:spPr>
      </p:pic>
    </p:spTree>
    <p:extLst>
      <p:ext uri="{BB962C8B-B14F-4D97-AF65-F5344CB8AC3E}">
        <p14:creationId xmlns:p14="http://schemas.microsoft.com/office/powerpoint/2010/main" val="24132138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9C1CA-1056-B842-AD72-4EB6C671289A}"/>
              </a:ext>
            </a:extLst>
          </p:cNvPr>
          <p:cNvSpPr>
            <a:spLocks noGrp="1"/>
          </p:cNvSpPr>
          <p:nvPr>
            <p:ph type="title"/>
          </p:nvPr>
        </p:nvSpPr>
        <p:spPr/>
        <p:txBody>
          <a:bodyPr>
            <a:normAutofit/>
          </a:bodyPr>
          <a:lstStyle/>
          <a:p>
            <a:r>
              <a:rPr lang="en-US"/>
              <a:t>Sample test results: Detail view</a:t>
            </a:r>
          </a:p>
        </p:txBody>
      </p:sp>
      <p:pic>
        <p:nvPicPr>
          <p:cNvPr id="4" name="Content Placeholder 3">
            <a:extLst>
              <a:ext uri="{FF2B5EF4-FFF2-40B4-BE49-F238E27FC236}">
                <a16:creationId xmlns:a16="http://schemas.microsoft.com/office/drawing/2014/main" id="{5FEBB6FC-B5F2-4541-8E93-56929C4FD8FC}"/>
              </a:ext>
            </a:extLst>
          </p:cNvPr>
          <p:cNvPicPr>
            <a:picLocks noGrp="1" noChangeAspect="1"/>
          </p:cNvPicPr>
          <p:nvPr>
            <p:ph idx="1"/>
          </p:nvPr>
        </p:nvPicPr>
        <p:blipFill>
          <a:blip r:embed="rId3"/>
          <a:stretch>
            <a:fillRect/>
          </a:stretch>
        </p:blipFill>
        <p:spPr>
          <a:xfrm>
            <a:off x="1843390" y="834948"/>
            <a:ext cx="8505223" cy="5506677"/>
          </a:xfrm>
          <a:prstGeom prst="rect">
            <a:avLst/>
          </a:prstGeom>
        </p:spPr>
      </p:pic>
    </p:spTree>
    <p:extLst>
      <p:ext uri="{BB962C8B-B14F-4D97-AF65-F5344CB8AC3E}">
        <p14:creationId xmlns:p14="http://schemas.microsoft.com/office/powerpoint/2010/main" val="16294211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22A48-DFF1-5A4F-B83D-019927785768}"/>
              </a:ext>
            </a:extLst>
          </p:cNvPr>
          <p:cNvSpPr>
            <a:spLocks noGrp="1"/>
          </p:cNvSpPr>
          <p:nvPr>
            <p:ph type="title"/>
          </p:nvPr>
        </p:nvSpPr>
        <p:spPr>
          <a:xfrm>
            <a:off x="609600" y="301657"/>
            <a:ext cx="10972800" cy="527019"/>
          </a:xfrm>
        </p:spPr>
        <p:txBody>
          <a:bodyPr>
            <a:normAutofit/>
          </a:bodyPr>
          <a:lstStyle/>
          <a:p>
            <a:r>
              <a:rPr lang="en-US" dirty="0"/>
              <a:t>App Center: Distribute</a:t>
            </a:r>
          </a:p>
        </p:txBody>
      </p:sp>
      <p:pic>
        <p:nvPicPr>
          <p:cNvPr id="4" name="Picture 3">
            <a:extLst>
              <a:ext uri="{FF2B5EF4-FFF2-40B4-BE49-F238E27FC236}">
                <a16:creationId xmlns:a16="http://schemas.microsoft.com/office/drawing/2014/main" id="{05B0D361-EA68-C14A-98FE-CDBD0D698E7C}"/>
              </a:ext>
            </a:extLst>
          </p:cNvPr>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443850" y="2064637"/>
            <a:ext cx="1308337" cy="1370508"/>
          </a:xfrm>
          <a:prstGeom prst="rect">
            <a:avLst/>
          </a:prstGeom>
        </p:spPr>
      </p:pic>
      <p:pic>
        <p:nvPicPr>
          <p:cNvPr id="5" name="Picture 4">
            <a:extLst>
              <a:ext uri="{FF2B5EF4-FFF2-40B4-BE49-F238E27FC236}">
                <a16:creationId xmlns:a16="http://schemas.microsoft.com/office/drawing/2014/main" id="{CEED6A13-05E5-C64F-8098-D885F9E4F014}"/>
              </a:ext>
            </a:extLst>
          </p:cNvPr>
          <p:cNvPicPr>
            <a:picLocks noChangeAspect="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430614" y="2111849"/>
            <a:ext cx="1330773" cy="1276084"/>
          </a:xfrm>
          <a:prstGeom prst="rect">
            <a:avLst/>
          </a:prstGeom>
        </p:spPr>
      </p:pic>
      <p:sp>
        <p:nvSpPr>
          <p:cNvPr id="6" name="Rectangle 5">
            <a:extLst>
              <a:ext uri="{FF2B5EF4-FFF2-40B4-BE49-F238E27FC236}">
                <a16:creationId xmlns:a16="http://schemas.microsoft.com/office/drawing/2014/main" id="{9399404F-2058-BE4E-95D0-E640B96FA1D1}"/>
              </a:ext>
            </a:extLst>
          </p:cNvPr>
          <p:cNvSpPr/>
          <p:nvPr/>
        </p:nvSpPr>
        <p:spPr>
          <a:xfrm>
            <a:off x="1713913" y="3560117"/>
            <a:ext cx="2768211" cy="1508105"/>
          </a:xfrm>
          <a:prstGeom prst="rect">
            <a:avLst/>
          </a:prstGeom>
        </p:spPr>
        <p:txBody>
          <a:bodyPr wrap="square">
            <a:spAutoFit/>
          </a:bodyPr>
          <a:lstStyle/>
          <a:p>
            <a:pPr algn="ctr"/>
            <a:r>
              <a:rPr lang="en-US" sz="2000" b="1" dirty="0">
                <a:solidFill>
                  <a:srgbClr val="484A56"/>
                </a:solidFill>
                <a:latin typeface="Calibri Light" panose="020F0302020204030204" pitchFamily="34" charset="0"/>
                <a:ea typeface="Segoe UI Semibold" charset="0"/>
                <a:cs typeface="Calibri Light" panose="020F0302020204030204" pitchFamily="34" charset="0"/>
              </a:rPr>
              <a:t>Distribute apps instantly </a:t>
            </a:r>
          </a:p>
          <a:p>
            <a:pPr algn="ctr"/>
            <a:r>
              <a:rPr lang="en-US" dirty="0">
                <a:latin typeface="Calibri Light" panose="020F0302020204030204" pitchFamily="34" charset="0"/>
                <a:cs typeface="Calibri Light" panose="020F0302020204030204" pitchFamily="34" charset="0"/>
              </a:rPr>
              <a:t>Quickly get apps in the hands of your beta testers on multiple device platforms</a:t>
            </a:r>
            <a:endParaRPr lang="en-US" dirty="0">
              <a:latin typeface="Calibri Light" panose="020F0302020204030204" pitchFamily="34" charset="0"/>
              <a:ea typeface="Segoe UI" charset="0"/>
              <a:cs typeface="Calibri Light" panose="020F0302020204030204" pitchFamily="34" charset="0"/>
            </a:endParaRPr>
          </a:p>
        </p:txBody>
      </p:sp>
      <p:sp>
        <p:nvSpPr>
          <p:cNvPr id="7" name="Rectangle 6">
            <a:extLst>
              <a:ext uri="{FF2B5EF4-FFF2-40B4-BE49-F238E27FC236}">
                <a16:creationId xmlns:a16="http://schemas.microsoft.com/office/drawing/2014/main" id="{DB33E6FA-6FA6-E348-8C8F-0C3BFE2A60DD}"/>
              </a:ext>
            </a:extLst>
          </p:cNvPr>
          <p:cNvSpPr/>
          <p:nvPr/>
        </p:nvSpPr>
        <p:spPr>
          <a:xfrm>
            <a:off x="4837958" y="3560116"/>
            <a:ext cx="2516084" cy="1815882"/>
          </a:xfrm>
          <a:prstGeom prst="rect">
            <a:avLst/>
          </a:prstGeom>
        </p:spPr>
        <p:txBody>
          <a:bodyPr wrap="square">
            <a:spAutoFit/>
          </a:bodyPr>
          <a:lstStyle/>
          <a:p>
            <a:pPr algn="ctr"/>
            <a:r>
              <a:rPr lang="en-US" sz="2000" b="1" dirty="0">
                <a:solidFill>
                  <a:srgbClr val="484A56"/>
                </a:solidFill>
                <a:latin typeface="Calibri Light" panose="020F0302020204030204" pitchFamily="34" charset="0"/>
                <a:ea typeface="Segoe UI Semibold" charset="0"/>
                <a:cs typeface="Calibri Light" panose="020F0302020204030204" pitchFamily="34" charset="0"/>
              </a:rPr>
              <a:t>Create targeted distribution groups</a:t>
            </a:r>
          </a:p>
          <a:p>
            <a:pPr algn="ctr"/>
            <a:r>
              <a:rPr lang="en-US" dirty="0">
                <a:latin typeface="Calibri Light" panose="020F0302020204030204" pitchFamily="34" charset="0"/>
                <a:cs typeface="Calibri Light" panose="020F0302020204030204" pitchFamily="34" charset="0"/>
              </a:rPr>
              <a:t>With categorized groups of users, send specific builds to specific groups and devices</a:t>
            </a:r>
            <a:endParaRPr lang="en-US" dirty="0">
              <a:latin typeface="Calibri Light" panose="020F0302020204030204" pitchFamily="34" charset="0"/>
              <a:ea typeface="Segoe UI" charset="0"/>
              <a:cs typeface="Calibri Light" panose="020F0302020204030204" pitchFamily="34" charset="0"/>
            </a:endParaRPr>
          </a:p>
        </p:txBody>
      </p:sp>
      <p:sp>
        <p:nvSpPr>
          <p:cNvPr id="8" name="Rectangle 7">
            <a:extLst>
              <a:ext uri="{FF2B5EF4-FFF2-40B4-BE49-F238E27FC236}">
                <a16:creationId xmlns:a16="http://schemas.microsoft.com/office/drawing/2014/main" id="{8E158821-856B-D243-914D-4E732DD22488}"/>
              </a:ext>
            </a:extLst>
          </p:cNvPr>
          <p:cNvSpPr/>
          <p:nvPr/>
        </p:nvSpPr>
        <p:spPr>
          <a:xfrm>
            <a:off x="7771568" y="3560117"/>
            <a:ext cx="2578061" cy="1508105"/>
          </a:xfrm>
          <a:prstGeom prst="rect">
            <a:avLst/>
          </a:prstGeom>
        </p:spPr>
        <p:txBody>
          <a:bodyPr wrap="square">
            <a:spAutoFit/>
          </a:bodyPr>
          <a:lstStyle/>
          <a:p>
            <a:pPr algn="ctr"/>
            <a:r>
              <a:rPr lang="en-US" sz="2000" b="1" dirty="0">
                <a:solidFill>
                  <a:srgbClr val="484A56"/>
                </a:solidFill>
                <a:latin typeface="Calibri Light" panose="020F0302020204030204" pitchFamily="34" charset="0"/>
                <a:ea typeface="Segoe UI Semibold" charset="0"/>
                <a:cs typeface="Calibri Light" panose="020F0302020204030204" pitchFamily="34" charset="0"/>
              </a:rPr>
              <a:t>Send in-app updates</a:t>
            </a:r>
          </a:p>
          <a:p>
            <a:pPr algn="ctr"/>
            <a:r>
              <a:rPr lang="en-US" dirty="0">
                <a:latin typeface="Calibri Light" panose="020F0302020204030204" pitchFamily="34" charset="0"/>
                <a:cs typeface="Calibri Light" panose="020F0302020204030204" pitchFamily="34" charset="0"/>
              </a:rPr>
              <a:t>Notify beta testers as soon as a new build is available, right inside the app</a:t>
            </a:r>
            <a:endParaRPr lang="en-US" dirty="0">
              <a:latin typeface="Calibri Light" panose="020F0302020204030204" pitchFamily="34" charset="0"/>
              <a:ea typeface="Segoe UI" charset="0"/>
              <a:cs typeface="Calibri Light" panose="020F0302020204030204" pitchFamily="34" charset="0"/>
            </a:endParaRPr>
          </a:p>
        </p:txBody>
      </p:sp>
      <p:pic>
        <p:nvPicPr>
          <p:cNvPr id="9" name="Picture 8">
            <a:extLst>
              <a:ext uri="{FF2B5EF4-FFF2-40B4-BE49-F238E27FC236}">
                <a16:creationId xmlns:a16="http://schemas.microsoft.com/office/drawing/2014/main" id="{D9302BDC-36E5-5D4F-BCAB-04B418797816}"/>
              </a:ext>
            </a:extLst>
          </p:cNvPr>
          <p:cNvPicPr>
            <a:picLocks noChangeAspect="1"/>
          </p:cNvPicPr>
          <p:nvPr/>
        </p:nvPicPr>
        <p:blipFill>
          <a:blip r:embed="rId5"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8731869" y="2078564"/>
            <a:ext cx="657459" cy="1342657"/>
          </a:xfrm>
          <a:prstGeom prst="rect">
            <a:avLst/>
          </a:prstGeom>
        </p:spPr>
      </p:pic>
    </p:spTree>
    <p:extLst>
      <p:ext uri="{BB962C8B-B14F-4D97-AF65-F5344CB8AC3E}">
        <p14:creationId xmlns:p14="http://schemas.microsoft.com/office/powerpoint/2010/main" val="14491670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E4EA29-5FE7-0B44-BC72-E82C26412345}"/>
              </a:ext>
            </a:extLst>
          </p:cNvPr>
          <p:cNvSpPr>
            <a:spLocks noGrp="1"/>
          </p:cNvSpPr>
          <p:nvPr>
            <p:ph type="title"/>
          </p:nvPr>
        </p:nvSpPr>
        <p:spPr/>
        <p:txBody>
          <a:bodyPr>
            <a:normAutofit/>
          </a:bodyPr>
          <a:lstStyle/>
          <a:p>
            <a:r>
              <a:rPr lang="en-US"/>
              <a:t>Setting up the Distribute service</a:t>
            </a:r>
          </a:p>
        </p:txBody>
      </p:sp>
      <p:sp>
        <p:nvSpPr>
          <p:cNvPr id="4" name="Content Placeholder 3">
            <a:extLst>
              <a:ext uri="{FF2B5EF4-FFF2-40B4-BE49-F238E27FC236}">
                <a16:creationId xmlns:a16="http://schemas.microsoft.com/office/drawing/2014/main" id="{D681C8D9-A666-F841-B74E-2F6AF1330B2F}"/>
              </a:ext>
            </a:extLst>
          </p:cNvPr>
          <p:cNvSpPr>
            <a:spLocks noGrp="1"/>
          </p:cNvSpPr>
          <p:nvPr>
            <p:ph idx="1"/>
          </p:nvPr>
        </p:nvSpPr>
        <p:spPr/>
        <p:txBody>
          <a:bodyPr/>
          <a:lstStyle/>
          <a:p>
            <a:r>
              <a:rPr lang="en-US"/>
              <a:t>Create a new distribution group and invite/add testers</a:t>
            </a:r>
          </a:p>
          <a:p>
            <a:r>
              <a:rPr lang="en-US"/>
              <a:t>Distribution groups can be private or public</a:t>
            </a:r>
          </a:p>
          <a:p>
            <a:pPr lvl="1"/>
            <a:r>
              <a:rPr lang="en-US"/>
              <a:t>Private groups require members to log into App Center to download the app</a:t>
            </a:r>
          </a:p>
          <a:p>
            <a:pPr lvl="1"/>
            <a:r>
              <a:rPr lang="en-US"/>
              <a:t>Public groups create a static shareable link that is accessible by anyone so the log in step is skipped</a:t>
            </a:r>
          </a:p>
        </p:txBody>
      </p:sp>
      <p:pic>
        <p:nvPicPr>
          <p:cNvPr id="8" name="Content Placeholder 7">
            <a:extLst>
              <a:ext uri="{FF2B5EF4-FFF2-40B4-BE49-F238E27FC236}">
                <a16:creationId xmlns:a16="http://schemas.microsoft.com/office/drawing/2014/main" id="{A130D7F8-E01F-ED4F-8E9A-41FE5DF57309}"/>
              </a:ext>
            </a:extLst>
          </p:cNvPr>
          <p:cNvPicPr>
            <a:picLocks noGrp="1" noChangeAspect="1"/>
          </p:cNvPicPr>
          <p:nvPr>
            <p:ph sz="half" idx="2"/>
          </p:nvPr>
        </p:nvPicPr>
        <p:blipFill>
          <a:blip r:embed="rId3"/>
          <a:stretch>
            <a:fillRect/>
          </a:stretch>
        </p:blipFill>
        <p:spPr>
          <a:xfrm>
            <a:off x="5789981" y="2509221"/>
            <a:ext cx="5792419" cy="2564803"/>
          </a:xfrm>
          <a:prstGeom prst="rect">
            <a:avLst/>
          </a:prstGeom>
        </p:spPr>
      </p:pic>
    </p:spTree>
    <p:extLst>
      <p:ext uri="{BB962C8B-B14F-4D97-AF65-F5344CB8AC3E}">
        <p14:creationId xmlns:p14="http://schemas.microsoft.com/office/powerpoint/2010/main" val="2639376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76BAB8-8E38-2647-8613-F647B0026E6C}"/>
              </a:ext>
            </a:extLst>
          </p:cNvPr>
          <p:cNvSpPr>
            <a:spLocks noGrp="1"/>
          </p:cNvSpPr>
          <p:nvPr>
            <p:ph type="title"/>
          </p:nvPr>
        </p:nvSpPr>
        <p:spPr/>
        <p:txBody>
          <a:bodyPr>
            <a:normAutofit/>
          </a:bodyPr>
          <a:lstStyle/>
          <a:p>
            <a:r>
              <a:rPr lang="en-US"/>
              <a:t>Distribute a new release</a:t>
            </a:r>
          </a:p>
        </p:txBody>
      </p:sp>
      <p:sp>
        <p:nvSpPr>
          <p:cNvPr id="4" name="Content Placeholder 3">
            <a:extLst>
              <a:ext uri="{FF2B5EF4-FFF2-40B4-BE49-F238E27FC236}">
                <a16:creationId xmlns:a16="http://schemas.microsoft.com/office/drawing/2014/main" id="{50A6E28B-3EAB-B24D-ABE0-7CED7EA6CF06}"/>
              </a:ext>
            </a:extLst>
          </p:cNvPr>
          <p:cNvSpPr>
            <a:spLocks noGrp="1"/>
          </p:cNvSpPr>
          <p:nvPr>
            <p:ph idx="1"/>
          </p:nvPr>
        </p:nvSpPr>
        <p:spPr>
          <a:xfrm>
            <a:off x="609601" y="1338991"/>
            <a:ext cx="5478585" cy="4837973"/>
          </a:xfrm>
        </p:spPr>
        <p:txBody>
          <a:bodyPr>
            <a:normAutofit fontScale="92500" lnSpcReduction="20000"/>
          </a:bodyPr>
          <a:lstStyle/>
          <a:p>
            <a:r>
              <a:rPr lang="en-US" dirty="0"/>
              <a:t>Select Distribute new release</a:t>
            </a:r>
          </a:p>
          <a:p>
            <a:r>
              <a:rPr lang="en-US" dirty="0"/>
              <a:t>Upload new release build</a:t>
            </a:r>
          </a:p>
          <a:p>
            <a:pPr lvl="1"/>
            <a:r>
              <a:rPr lang="en-US" dirty="0"/>
              <a:t>Upload </a:t>
            </a:r>
            <a:r>
              <a:rPr lang="en-US" dirty="0" err="1"/>
              <a:t>ipa</a:t>
            </a:r>
            <a:r>
              <a:rPr lang="en-US" dirty="0"/>
              <a:t> / </a:t>
            </a:r>
            <a:r>
              <a:rPr lang="en-US" dirty="0" err="1"/>
              <a:t>apk</a:t>
            </a:r>
            <a:r>
              <a:rPr lang="en-US" dirty="0"/>
              <a:t> file</a:t>
            </a:r>
          </a:p>
          <a:p>
            <a:pPr lvl="1"/>
            <a:r>
              <a:rPr lang="en-US" dirty="0"/>
              <a:t>Select a build from a branch (completed build)</a:t>
            </a:r>
          </a:p>
          <a:p>
            <a:r>
              <a:rPr lang="en-US" dirty="0"/>
              <a:t>Add release notes</a:t>
            </a:r>
          </a:p>
          <a:p>
            <a:r>
              <a:rPr lang="en-US" dirty="0"/>
              <a:t>Select distribution team</a:t>
            </a:r>
          </a:p>
          <a:p>
            <a:r>
              <a:rPr lang="en-US" dirty="0"/>
              <a:t>Review and distribute!</a:t>
            </a:r>
          </a:p>
          <a:p>
            <a:r>
              <a:rPr lang="en-US" dirty="0"/>
              <a:t>User can install the app by clicking on the link in email</a:t>
            </a:r>
          </a:p>
          <a:p>
            <a:r>
              <a:rPr lang="en-US" dirty="0"/>
              <a:t>Enable in-app updates to ensure your users always have the latest release</a:t>
            </a:r>
          </a:p>
          <a:p>
            <a:pPr lvl="1"/>
            <a:r>
              <a:rPr lang="en-US" dirty="0"/>
              <a:t>To enable this feature you need to add the SDK and some additional code. (See the App Center docs for more information.)</a:t>
            </a:r>
          </a:p>
        </p:txBody>
      </p:sp>
      <p:pic>
        <p:nvPicPr>
          <p:cNvPr id="8" name="Content Placeholder 7">
            <a:extLst>
              <a:ext uri="{FF2B5EF4-FFF2-40B4-BE49-F238E27FC236}">
                <a16:creationId xmlns:a16="http://schemas.microsoft.com/office/drawing/2014/main" id="{54CC0D2D-A440-2346-B0F6-B77E2C9FAFD4}"/>
              </a:ext>
            </a:extLst>
          </p:cNvPr>
          <p:cNvPicPr>
            <a:picLocks noGrp="1" noChangeAspect="1"/>
          </p:cNvPicPr>
          <p:nvPr>
            <p:ph sz="half" idx="2"/>
          </p:nvPr>
        </p:nvPicPr>
        <p:blipFill>
          <a:blip r:embed="rId3"/>
          <a:stretch>
            <a:fillRect/>
          </a:stretch>
        </p:blipFill>
        <p:spPr>
          <a:xfrm>
            <a:off x="6400800" y="1338991"/>
            <a:ext cx="5181600" cy="4622800"/>
          </a:xfrm>
          <a:prstGeom prst="rect">
            <a:avLst/>
          </a:prstGeom>
        </p:spPr>
      </p:pic>
    </p:spTree>
    <p:extLst>
      <p:ext uri="{BB962C8B-B14F-4D97-AF65-F5344CB8AC3E}">
        <p14:creationId xmlns:p14="http://schemas.microsoft.com/office/powerpoint/2010/main" val="631830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a:t>DevOps</a:t>
            </a:r>
          </a:p>
        </p:txBody>
      </p:sp>
    </p:spTree>
    <p:extLst>
      <p:ext uri="{BB962C8B-B14F-4D97-AF65-F5344CB8AC3E}">
        <p14:creationId xmlns:p14="http://schemas.microsoft.com/office/powerpoint/2010/main" val="4825944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E1AB6-0B1D-7842-BF78-DCA701182A43}"/>
              </a:ext>
            </a:extLst>
          </p:cNvPr>
          <p:cNvSpPr>
            <a:spLocks noGrp="1"/>
          </p:cNvSpPr>
          <p:nvPr>
            <p:ph type="title"/>
          </p:nvPr>
        </p:nvSpPr>
        <p:spPr/>
        <p:txBody>
          <a:bodyPr>
            <a:normAutofit/>
          </a:bodyPr>
          <a:lstStyle/>
          <a:p>
            <a:r>
              <a:rPr lang="en-US" dirty="0"/>
              <a:t>App Center: Diagnostics (Crashes and Errors)</a:t>
            </a:r>
          </a:p>
        </p:txBody>
      </p:sp>
      <p:sp>
        <p:nvSpPr>
          <p:cNvPr id="4" name="Rectangle 3">
            <a:extLst>
              <a:ext uri="{FF2B5EF4-FFF2-40B4-BE49-F238E27FC236}">
                <a16:creationId xmlns:a16="http://schemas.microsoft.com/office/drawing/2014/main" id="{CF9FBA48-72DF-F646-9939-0932760234AD}"/>
              </a:ext>
            </a:extLst>
          </p:cNvPr>
          <p:cNvSpPr/>
          <p:nvPr/>
        </p:nvSpPr>
        <p:spPr>
          <a:xfrm>
            <a:off x="3239713" y="3709521"/>
            <a:ext cx="2571961" cy="1508105"/>
          </a:xfrm>
          <a:prstGeom prst="rect">
            <a:avLst/>
          </a:prstGeom>
        </p:spPr>
        <p:txBody>
          <a:bodyPr wrap="square">
            <a:spAutoFit/>
          </a:bodyPr>
          <a:lstStyle/>
          <a:p>
            <a:pPr algn="ctr" defTabSz="914344"/>
            <a:r>
              <a:rPr lang="en-US" sz="2000" b="1" dirty="0">
                <a:solidFill>
                  <a:srgbClr val="2D3E50"/>
                </a:solidFill>
                <a:latin typeface="Calibri Light" panose="020F0302020204030204" pitchFamily="34" charset="0"/>
                <a:ea typeface="Segoe UI Semibold" charset="0"/>
                <a:cs typeface="Calibri Light" panose="020F0302020204030204" pitchFamily="34" charset="0"/>
              </a:rPr>
              <a:t>Get real-time insights</a:t>
            </a:r>
          </a:p>
          <a:p>
            <a:pPr algn="ctr" defTabSz="914344"/>
            <a:r>
              <a:rPr lang="en-US" dirty="0">
                <a:solidFill>
                  <a:srgbClr val="505050"/>
                </a:solidFill>
                <a:latin typeface="Calibri Light" panose="020F0302020204030204" pitchFamily="34" charset="0"/>
                <a:cs typeface="Calibri Light" panose="020F0302020204030204" pitchFamily="34" charset="0"/>
              </a:rPr>
              <a:t>Monitor your app health with real-time crash reports to diagnose and fix problems quickly</a:t>
            </a:r>
            <a:endParaRPr lang="en-US" dirty="0">
              <a:solidFill>
                <a:srgbClr val="505050"/>
              </a:solidFill>
              <a:latin typeface="Calibri Light" panose="020F0302020204030204" pitchFamily="34" charset="0"/>
              <a:ea typeface="Segoe UI" charset="0"/>
              <a:cs typeface="Calibri Light" panose="020F0302020204030204" pitchFamily="34" charset="0"/>
            </a:endParaRPr>
          </a:p>
        </p:txBody>
      </p:sp>
      <p:pic>
        <p:nvPicPr>
          <p:cNvPr id="5" name="Picture 4">
            <a:extLst>
              <a:ext uri="{FF2B5EF4-FFF2-40B4-BE49-F238E27FC236}">
                <a16:creationId xmlns:a16="http://schemas.microsoft.com/office/drawing/2014/main" id="{A535D7C7-3A1F-0445-BAE6-1410F3590B81}"/>
              </a:ext>
            </a:extLst>
          </p:cNvPr>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6937595" y="2243210"/>
            <a:ext cx="1183175" cy="1183175"/>
          </a:xfrm>
          <a:prstGeom prst="rect">
            <a:avLst/>
          </a:prstGeom>
        </p:spPr>
      </p:pic>
      <p:sp>
        <p:nvSpPr>
          <p:cNvPr id="6" name="Shape 278">
            <a:extLst>
              <a:ext uri="{FF2B5EF4-FFF2-40B4-BE49-F238E27FC236}">
                <a16:creationId xmlns:a16="http://schemas.microsoft.com/office/drawing/2014/main" id="{51710E02-69EE-9C44-982C-3F43C49E9DBE}"/>
              </a:ext>
            </a:extLst>
          </p:cNvPr>
          <p:cNvSpPr txBox="1"/>
          <p:nvPr/>
        </p:nvSpPr>
        <p:spPr>
          <a:xfrm>
            <a:off x="6071640" y="3709520"/>
            <a:ext cx="2915085" cy="1506290"/>
          </a:xfrm>
          <a:prstGeom prst="rect">
            <a:avLst/>
          </a:prstGeom>
          <a:noFill/>
          <a:ln>
            <a:noFill/>
          </a:ln>
        </p:spPr>
        <p:txBody>
          <a:bodyPr wrap="square" lIns="89643" tIns="44821" rIns="89628" bIns="44821" anchor="t" anchorCtr="0">
            <a:spAutoFit/>
          </a:bodyPr>
          <a:lstStyle/>
          <a:p>
            <a:pPr algn="ctr" defTabSz="914344"/>
            <a:r>
              <a:rPr lang="en-US" sz="2000" b="1" dirty="0">
                <a:solidFill>
                  <a:srgbClr val="2D3E50"/>
                </a:solidFill>
                <a:latin typeface="Calibri Light" panose="020F0302020204030204" pitchFamily="34" charset="0"/>
                <a:ea typeface="Segoe UI Semibold" charset="0"/>
                <a:cs typeface="Calibri Light" panose="020F0302020204030204" pitchFamily="34" charset="0"/>
              </a:rPr>
              <a:t>Do smart troubleshooting</a:t>
            </a:r>
          </a:p>
          <a:p>
            <a:pPr algn="ctr" defTabSz="914344"/>
            <a:r>
              <a:rPr lang="en-US" dirty="0">
                <a:solidFill>
                  <a:srgbClr val="505050"/>
                </a:solidFill>
                <a:latin typeface="Calibri Light" panose="020F0302020204030204" pitchFamily="34" charset="0"/>
                <a:cs typeface="Calibri Light" panose="020F0302020204030204" pitchFamily="34" charset="0"/>
              </a:rPr>
              <a:t>Crashes are grouped together by similarities to focus on the most critical groups</a:t>
            </a:r>
          </a:p>
        </p:txBody>
      </p:sp>
      <p:pic>
        <p:nvPicPr>
          <p:cNvPr id="7" name="Picture 6">
            <a:extLst>
              <a:ext uri="{FF2B5EF4-FFF2-40B4-BE49-F238E27FC236}">
                <a16:creationId xmlns:a16="http://schemas.microsoft.com/office/drawing/2014/main" id="{F3F44A00-3BF1-774E-B080-4BBB923EE24F}"/>
              </a:ext>
            </a:extLst>
          </p:cNvPr>
          <p:cNvPicPr>
            <a:picLocks noChangeAspect="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9982449" y="2243209"/>
            <a:ext cx="1185735" cy="1178011"/>
          </a:xfrm>
          <a:prstGeom prst="rect">
            <a:avLst/>
          </a:prstGeom>
        </p:spPr>
      </p:pic>
      <p:sp>
        <p:nvSpPr>
          <p:cNvPr id="8" name="Shape 278">
            <a:extLst>
              <a:ext uri="{FF2B5EF4-FFF2-40B4-BE49-F238E27FC236}">
                <a16:creationId xmlns:a16="http://schemas.microsoft.com/office/drawing/2014/main" id="{27984874-8B57-D649-A306-49654B58F9B3}"/>
              </a:ext>
            </a:extLst>
          </p:cNvPr>
          <p:cNvSpPr txBox="1"/>
          <p:nvPr/>
        </p:nvSpPr>
        <p:spPr>
          <a:xfrm>
            <a:off x="9054942" y="3709521"/>
            <a:ext cx="2838693" cy="1112647"/>
          </a:xfrm>
          <a:prstGeom prst="rect">
            <a:avLst/>
          </a:prstGeom>
          <a:noFill/>
          <a:ln>
            <a:noFill/>
          </a:ln>
        </p:spPr>
        <p:txBody>
          <a:bodyPr lIns="89643" tIns="44821" rIns="89628" bIns="44821" anchor="t" anchorCtr="0">
            <a:noAutofit/>
          </a:bodyPr>
          <a:lstStyle/>
          <a:p>
            <a:pPr algn="ctr" defTabSz="914344"/>
            <a:r>
              <a:rPr lang="en-US" sz="2000" b="1" dirty="0">
                <a:solidFill>
                  <a:srgbClr val="2D3E50"/>
                </a:solidFill>
                <a:latin typeface="Calibri Light" panose="020F0302020204030204" pitchFamily="34" charset="0"/>
                <a:ea typeface="Segoe UI Semibold" charset="0"/>
                <a:cs typeface="Calibri Light" panose="020F0302020204030204" pitchFamily="34" charset="0"/>
              </a:rPr>
              <a:t>Analyze data easily </a:t>
            </a:r>
          </a:p>
          <a:p>
            <a:pPr algn="ctr" defTabSz="914344"/>
            <a:r>
              <a:rPr lang="en-US" dirty="0">
                <a:solidFill>
                  <a:srgbClr val="505050"/>
                </a:solidFill>
                <a:latin typeface="Calibri Light" panose="020F0302020204030204" pitchFamily="34" charset="0"/>
                <a:cs typeface="Calibri Light" panose="020F0302020204030204" pitchFamily="34" charset="0"/>
              </a:rPr>
              <a:t>Get detailed, easy-to-read stack traces and logs to quickly understand issues</a:t>
            </a:r>
          </a:p>
        </p:txBody>
      </p:sp>
      <p:pic>
        <p:nvPicPr>
          <p:cNvPr id="9" name="Picture 8">
            <a:extLst>
              <a:ext uri="{FF2B5EF4-FFF2-40B4-BE49-F238E27FC236}">
                <a16:creationId xmlns:a16="http://schemas.microsoft.com/office/drawing/2014/main" id="{62B559C6-D963-9A44-99D4-9F2571E11256}"/>
              </a:ext>
            </a:extLst>
          </p:cNvPr>
          <p:cNvPicPr>
            <a:picLocks noChangeAspect="1"/>
          </p:cNvPicPr>
          <p:nvPr/>
        </p:nvPicPr>
        <p:blipFill>
          <a:blip r:embed="rId5"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061426" y="2142691"/>
            <a:ext cx="928535" cy="1302119"/>
          </a:xfrm>
          <a:prstGeom prst="rect">
            <a:avLst/>
          </a:prstGeom>
        </p:spPr>
      </p:pic>
      <p:sp>
        <p:nvSpPr>
          <p:cNvPr id="10" name="Rectangle 9">
            <a:extLst>
              <a:ext uri="{FF2B5EF4-FFF2-40B4-BE49-F238E27FC236}">
                <a16:creationId xmlns:a16="http://schemas.microsoft.com/office/drawing/2014/main" id="{9DCE847F-FDAD-2848-B530-F74627422F36}"/>
              </a:ext>
            </a:extLst>
          </p:cNvPr>
          <p:cNvSpPr/>
          <p:nvPr/>
        </p:nvSpPr>
        <p:spPr>
          <a:xfrm>
            <a:off x="377443" y="3709519"/>
            <a:ext cx="2613583" cy="1231106"/>
          </a:xfrm>
          <a:prstGeom prst="rect">
            <a:avLst/>
          </a:prstGeom>
        </p:spPr>
        <p:txBody>
          <a:bodyPr wrap="square">
            <a:spAutoFit/>
          </a:bodyPr>
          <a:lstStyle/>
          <a:p>
            <a:pPr algn="ctr" defTabSz="914344"/>
            <a:r>
              <a:rPr lang="en-US" sz="2000" b="1" dirty="0">
                <a:solidFill>
                  <a:srgbClr val="2D3E50"/>
                </a:solidFill>
                <a:latin typeface="Calibri Light" panose="020F0302020204030204" pitchFamily="34" charset="0"/>
                <a:ea typeface="Segoe UI Semibold" charset="0"/>
                <a:cs typeface="Calibri Light" panose="020F0302020204030204" pitchFamily="34" charset="0"/>
              </a:rPr>
              <a:t>Ship consistent quality</a:t>
            </a:r>
          </a:p>
          <a:p>
            <a:pPr algn="ctr" defTabSz="914344"/>
            <a:r>
              <a:rPr lang="en-US" dirty="0">
                <a:solidFill>
                  <a:srgbClr val="505050"/>
                </a:solidFill>
                <a:latin typeface="Calibri Light" panose="020F0302020204030204" pitchFamily="34" charset="0"/>
                <a:cs typeface="Calibri Light" panose="020F0302020204030204" pitchFamily="34" charset="0"/>
              </a:rPr>
              <a:t>Diagnose crashes fast for maximum uptime and to maintain high quality</a:t>
            </a:r>
            <a:endParaRPr lang="en-US" dirty="0">
              <a:solidFill>
                <a:srgbClr val="505050"/>
              </a:solidFill>
              <a:latin typeface="Calibri Light" panose="020F0302020204030204" pitchFamily="34" charset="0"/>
              <a:ea typeface="Segoe UI" charset="0"/>
              <a:cs typeface="Calibri Light" panose="020F0302020204030204" pitchFamily="34" charset="0"/>
            </a:endParaRPr>
          </a:p>
        </p:txBody>
      </p:sp>
      <p:pic>
        <p:nvPicPr>
          <p:cNvPr id="11" name="Picture 10">
            <a:extLst>
              <a:ext uri="{FF2B5EF4-FFF2-40B4-BE49-F238E27FC236}">
                <a16:creationId xmlns:a16="http://schemas.microsoft.com/office/drawing/2014/main" id="{EAF67AD9-B671-7547-9DA3-FA8ABD8202FB}"/>
              </a:ext>
            </a:extLst>
          </p:cNvPr>
          <p:cNvPicPr>
            <a:picLocks noChangeAspect="1"/>
          </p:cNvPicPr>
          <p:nvPr/>
        </p:nvPicPr>
        <p:blipFill>
          <a:blip r:embed="rId6"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606625" y="2241591"/>
            <a:ext cx="2155219" cy="1225072"/>
          </a:xfrm>
          <a:prstGeom prst="rect">
            <a:avLst/>
          </a:prstGeom>
        </p:spPr>
      </p:pic>
      <p:pic>
        <p:nvPicPr>
          <p:cNvPr id="12" name="Picture 11">
            <a:extLst>
              <a:ext uri="{FF2B5EF4-FFF2-40B4-BE49-F238E27FC236}">
                <a16:creationId xmlns:a16="http://schemas.microsoft.com/office/drawing/2014/main" id="{5DAFF5DD-3A61-4FBE-ABC2-3795C931E511}"/>
              </a:ext>
            </a:extLst>
          </p:cNvPr>
          <p:cNvPicPr>
            <a:picLocks noChangeAspect="1"/>
          </p:cNvPicPr>
          <p:nvPr/>
        </p:nvPicPr>
        <p:blipFill>
          <a:blip r:embed="rId7"/>
          <a:stretch>
            <a:fillRect/>
          </a:stretch>
        </p:blipFill>
        <p:spPr>
          <a:xfrm>
            <a:off x="606625" y="5826406"/>
            <a:ext cx="457200" cy="458431"/>
          </a:xfrm>
          <a:prstGeom prst="rect">
            <a:avLst/>
          </a:prstGeom>
        </p:spPr>
      </p:pic>
      <p:sp>
        <p:nvSpPr>
          <p:cNvPr id="13" name="TextBox 12">
            <a:extLst>
              <a:ext uri="{FF2B5EF4-FFF2-40B4-BE49-F238E27FC236}">
                <a16:creationId xmlns:a16="http://schemas.microsoft.com/office/drawing/2014/main" id="{2EED6A77-EEDD-485E-AF7A-652EBC648155}"/>
              </a:ext>
            </a:extLst>
          </p:cNvPr>
          <p:cNvSpPr txBox="1"/>
          <p:nvPr/>
        </p:nvSpPr>
        <p:spPr>
          <a:xfrm>
            <a:off x="1122352" y="5701677"/>
            <a:ext cx="9634179" cy="707886"/>
          </a:xfrm>
          <a:prstGeom prst="rect">
            <a:avLst/>
          </a:prstGeom>
          <a:noFill/>
        </p:spPr>
        <p:txBody>
          <a:bodyPr wrap="square" rtlCol="0">
            <a:spAutoFit/>
          </a:bodyPr>
          <a:lstStyle/>
          <a:p>
            <a:r>
              <a:rPr lang="en-US" sz="2000" dirty="0"/>
              <a:t>For more information about App Center bug tracker integration, see </a:t>
            </a:r>
            <a:r>
              <a:rPr lang="en-US" sz="2000" dirty="0">
                <a:hlinkClick r:id="rId8"/>
              </a:rPr>
              <a:t>https://docs.microsoft.com/en-us/appcenter/dashboard/bugtracker</a:t>
            </a:r>
            <a:r>
              <a:rPr lang="en-US" sz="2000" dirty="0"/>
              <a:t>  </a:t>
            </a:r>
          </a:p>
        </p:txBody>
      </p:sp>
      <p:sp>
        <p:nvSpPr>
          <p:cNvPr id="14" name="TextBox 13">
            <a:extLst>
              <a:ext uri="{FF2B5EF4-FFF2-40B4-BE49-F238E27FC236}">
                <a16:creationId xmlns:a16="http://schemas.microsoft.com/office/drawing/2014/main" id="{D5B65882-92D4-46D4-8F8B-B471BA6206E5}"/>
              </a:ext>
            </a:extLst>
          </p:cNvPr>
          <p:cNvSpPr txBox="1"/>
          <p:nvPr/>
        </p:nvSpPr>
        <p:spPr>
          <a:xfrm>
            <a:off x="9576392" y="380501"/>
            <a:ext cx="2145611" cy="369332"/>
          </a:xfrm>
          <a:prstGeom prst="rect">
            <a:avLst/>
          </a:prstGeom>
          <a:noFill/>
          <a:ln w="12700">
            <a:solidFill>
              <a:schemeClr val="tx1"/>
            </a:solidFill>
          </a:ln>
        </p:spPr>
        <p:txBody>
          <a:bodyPr wrap="square" rtlCol="0">
            <a:spAutoFit/>
          </a:bodyPr>
          <a:lstStyle/>
          <a:p>
            <a:r>
              <a:rPr lang="en-US" dirty="0">
                <a:solidFill>
                  <a:srgbClr val="FF0000"/>
                </a:solidFill>
              </a:rPr>
              <a:t>currently in preview</a:t>
            </a:r>
          </a:p>
        </p:txBody>
      </p:sp>
    </p:spTree>
    <p:extLst>
      <p:ext uri="{BB962C8B-B14F-4D97-AF65-F5344CB8AC3E}">
        <p14:creationId xmlns:p14="http://schemas.microsoft.com/office/powerpoint/2010/main" val="2383781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89653-0594-5843-BB8C-7D9DA992488B}"/>
              </a:ext>
            </a:extLst>
          </p:cNvPr>
          <p:cNvSpPr>
            <a:spLocks noGrp="1"/>
          </p:cNvSpPr>
          <p:nvPr>
            <p:ph type="title"/>
          </p:nvPr>
        </p:nvSpPr>
        <p:spPr/>
        <p:txBody>
          <a:bodyPr>
            <a:normAutofit/>
          </a:bodyPr>
          <a:lstStyle/>
          <a:p>
            <a:r>
              <a:rPr lang="en-US" dirty="0"/>
              <a:t>App Center: Analytics</a:t>
            </a:r>
          </a:p>
        </p:txBody>
      </p:sp>
      <p:pic>
        <p:nvPicPr>
          <p:cNvPr id="4" name="Picture 3">
            <a:extLst>
              <a:ext uri="{FF2B5EF4-FFF2-40B4-BE49-F238E27FC236}">
                <a16:creationId xmlns:a16="http://schemas.microsoft.com/office/drawing/2014/main" id="{613E9FFC-739E-C243-A3B0-FC4303D41995}"/>
              </a:ext>
            </a:extLst>
          </p:cNvPr>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116449" y="2246157"/>
            <a:ext cx="1132327" cy="1044755"/>
          </a:xfrm>
          <a:prstGeom prst="rect">
            <a:avLst/>
          </a:prstGeom>
        </p:spPr>
      </p:pic>
      <p:pic>
        <p:nvPicPr>
          <p:cNvPr id="5" name="Picture 4">
            <a:extLst>
              <a:ext uri="{FF2B5EF4-FFF2-40B4-BE49-F238E27FC236}">
                <a16:creationId xmlns:a16="http://schemas.microsoft.com/office/drawing/2014/main" id="{3F5D8AE7-8AA7-B04C-9717-428AE0C6ECB5}"/>
              </a:ext>
            </a:extLst>
          </p:cNvPr>
          <p:cNvPicPr>
            <a:picLocks noChangeAspect="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018887" y="2202611"/>
            <a:ext cx="1330773" cy="1083240"/>
          </a:xfrm>
          <a:prstGeom prst="rect">
            <a:avLst/>
          </a:prstGeom>
        </p:spPr>
      </p:pic>
      <p:sp>
        <p:nvSpPr>
          <p:cNvPr id="6" name="Rectangle 5">
            <a:extLst>
              <a:ext uri="{FF2B5EF4-FFF2-40B4-BE49-F238E27FC236}">
                <a16:creationId xmlns:a16="http://schemas.microsoft.com/office/drawing/2014/main" id="{09CBA749-6869-9D42-9EE4-CCC78C68C203}"/>
              </a:ext>
            </a:extLst>
          </p:cNvPr>
          <p:cNvSpPr/>
          <p:nvPr/>
        </p:nvSpPr>
        <p:spPr>
          <a:xfrm>
            <a:off x="424320" y="3560116"/>
            <a:ext cx="2516585" cy="1785104"/>
          </a:xfrm>
          <a:prstGeom prst="rect">
            <a:avLst/>
          </a:prstGeom>
        </p:spPr>
        <p:txBody>
          <a:bodyPr wrap="square">
            <a:spAutoFit/>
          </a:bodyPr>
          <a:lstStyle/>
          <a:p>
            <a:pPr algn="ctr" defTabSz="914344"/>
            <a:r>
              <a:rPr lang="en-US" sz="2000" b="1" dirty="0">
                <a:solidFill>
                  <a:srgbClr val="484A56"/>
                </a:solidFill>
                <a:latin typeface="Calibri Light" panose="020F0302020204030204" pitchFamily="34" charset="0"/>
                <a:ea typeface="Segoe UI Semibold" charset="0"/>
                <a:cs typeface="Calibri Light" panose="020F0302020204030204" pitchFamily="34" charset="0"/>
              </a:rPr>
              <a:t>Access instant data</a:t>
            </a:r>
          </a:p>
          <a:p>
            <a:pPr algn="ctr" defTabSz="914344"/>
            <a:r>
              <a:rPr lang="en-US" dirty="0">
                <a:solidFill>
                  <a:srgbClr val="505050"/>
                </a:solidFill>
                <a:latin typeface="Calibri Light" panose="020F0302020204030204" pitchFamily="34" charset="0"/>
                <a:cs typeface="Calibri Light" panose="020F0302020204030204" pitchFamily="34" charset="0"/>
              </a:rPr>
              <a:t>Integrate the analytics SDK in just two steps to start instantaneously seeing data from your app</a:t>
            </a:r>
            <a:endParaRPr lang="en-US" dirty="0">
              <a:solidFill>
                <a:srgbClr val="505050"/>
              </a:solidFill>
              <a:latin typeface="Calibri Light" panose="020F0302020204030204" pitchFamily="34" charset="0"/>
              <a:ea typeface="Segoe UI" charset="0"/>
              <a:cs typeface="Calibri Light" panose="020F0302020204030204" pitchFamily="34" charset="0"/>
            </a:endParaRPr>
          </a:p>
        </p:txBody>
      </p:sp>
      <p:sp>
        <p:nvSpPr>
          <p:cNvPr id="7" name="Rectangle 6">
            <a:extLst>
              <a:ext uri="{FF2B5EF4-FFF2-40B4-BE49-F238E27FC236}">
                <a16:creationId xmlns:a16="http://schemas.microsoft.com/office/drawing/2014/main" id="{DDA3B4A7-C08C-DE4D-8B67-8DCFBA55DD1C}"/>
              </a:ext>
            </a:extLst>
          </p:cNvPr>
          <p:cNvSpPr/>
          <p:nvPr/>
        </p:nvSpPr>
        <p:spPr>
          <a:xfrm>
            <a:off x="3223985" y="3560117"/>
            <a:ext cx="2803651" cy="1815882"/>
          </a:xfrm>
          <a:prstGeom prst="rect">
            <a:avLst/>
          </a:prstGeom>
        </p:spPr>
        <p:txBody>
          <a:bodyPr wrap="square">
            <a:spAutoFit/>
          </a:bodyPr>
          <a:lstStyle/>
          <a:p>
            <a:pPr algn="ctr" defTabSz="914344"/>
            <a:r>
              <a:rPr lang="en-US" sz="2000" b="1" dirty="0">
                <a:solidFill>
                  <a:srgbClr val="484A56"/>
                </a:solidFill>
                <a:latin typeface="Calibri Light" panose="020F0302020204030204" pitchFamily="34" charset="0"/>
                <a:ea typeface="Segoe UI Semibold" charset="0"/>
                <a:cs typeface="Calibri Light" panose="020F0302020204030204" pitchFamily="34" charset="0"/>
              </a:rPr>
              <a:t>Understand</a:t>
            </a:r>
            <a:br>
              <a:rPr lang="en-US" sz="2000" b="1" dirty="0">
                <a:solidFill>
                  <a:srgbClr val="484A56"/>
                </a:solidFill>
                <a:latin typeface="Calibri Light" panose="020F0302020204030204" pitchFamily="34" charset="0"/>
                <a:ea typeface="Segoe UI Semibold" charset="0"/>
                <a:cs typeface="Calibri Light" panose="020F0302020204030204" pitchFamily="34" charset="0"/>
              </a:rPr>
            </a:br>
            <a:r>
              <a:rPr lang="en-US" sz="2000" b="1" dirty="0">
                <a:solidFill>
                  <a:srgbClr val="484A56"/>
                </a:solidFill>
                <a:latin typeface="Calibri Light" panose="020F0302020204030204" pitchFamily="34" charset="0"/>
                <a:ea typeface="Segoe UI Semibold" charset="0"/>
                <a:cs typeface="Calibri Light" panose="020F0302020204030204" pitchFamily="34" charset="0"/>
              </a:rPr>
              <a:t>your customers</a:t>
            </a:r>
          </a:p>
          <a:p>
            <a:pPr algn="ctr" defTabSz="914344"/>
            <a:r>
              <a:rPr lang="en-US" dirty="0">
                <a:solidFill>
                  <a:srgbClr val="505050"/>
                </a:solidFill>
                <a:latin typeface="Calibri Light" panose="020F0302020204030204" pitchFamily="34" charset="0"/>
                <a:cs typeface="Calibri Light" panose="020F0302020204030204" pitchFamily="34" charset="0"/>
              </a:rPr>
              <a:t>Real-time app usage data about your core audience—devices, locations, session info, and more</a:t>
            </a:r>
            <a:endParaRPr lang="en-US" dirty="0">
              <a:solidFill>
                <a:srgbClr val="505050"/>
              </a:solidFill>
              <a:latin typeface="Calibri Light" panose="020F0302020204030204" pitchFamily="34" charset="0"/>
              <a:ea typeface="Segoe UI" charset="0"/>
              <a:cs typeface="Calibri Light" panose="020F0302020204030204" pitchFamily="34" charset="0"/>
            </a:endParaRPr>
          </a:p>
        </p:txBody>
      </p:sp>
      <p:sp>
        <p:nvSpPr>
          <p:cNvPr id="8" name="Rectangle 7">
            <a:extLst>
              <a:ext uri="{FF2B5EF4-FFF2-40B4-BE49-F238E27FC236}">
                <a16:creationId xmlns:a16="http://schemas.microsoft.com/office/drawing/2014/main" id="{CD145DEF-DCD3-6D41-825E-11F58B20CC39}"/>
              </a:ext>
            </a:extLst>
          </p:cNvPr>
          <p:cNvSpPr/>
          <p:nvPr/>
        </p:nvSpPr>
        <p:spPr>
          <a:xfrm>
            <a:off x="6301827" y="3560115"/>
            <a:ext cx="2686728" cy="1785104"/>
          </a:xfrm>
          <a:prstGeom prst="rect">
            <a:avLst/>
          </a:prstGeom>
        </p:spPr>
        <p:txBody>
          <a:bodyPr wrap="square">
            <a:spAutoFit/>
          </a:bodyPr>
          <a:lstStyle/>
          <a:p>
            <a:pPr algn="ctr" defTabSz="914344"/>
            <a:r>
              <a:rPr lang="en-US" sz="2000" b="1" dirty="0">
                <a:solidFill>
                  <a:srgbClr val="484A56"/>
                </a:solidFill>
                <a:latin typeface="Calibri Light" panose="020F0302020204030204" pitchFamily="34" charset="0"/>
                <a:ea typeface="Segoe UI Semibold" charset="0"/>
                <a:cs typeface="Calibri Light" panose="020F0302020204030204" pitchFamily="34" charset="0"/>
              </a:rPr>
              <a:t>Build what users want</a:t>
            </a:r>
          </a:p>
          <a:p>
            <a:pPr algn="ctr" defTabSz="914344"/>
            <a:r>
              <a:rPr lang="en-US" dirty="0">
                <a:solidFill>
                  <a:srgbClr val="505050"/>
                </a:solidFill>
                <a:latin typeface="Calibri Light" panose="020F0302020204030204" pitchFamily="34" charset="0"/>
                <a:cs typeface="Calibri Light" panose="020F0302020204030204" pitchFamily="34" charset="0"/>
              </a:rPr>
              <a:t>Analyze the data to see how customers use your app so you can prioritize and build new features accordingly </a:t>
            </a:r>
            <a:endParaRPr lang="en-US" dirty="0">
              <a:solidFill>
                <a:srgbClr val="505050"/>
              </a:solidFill>
              <a:latin typeface="Calibri Light" panose="020F0302020204030204" pitchFamily="34" charset="0"/>
              <a:ea typeface="Segoe UI" charset="0"/>
              <a:cs typeface="Calibri Light" panose="020F0302020204030204" pitchFamily="34" charset="0"/>
            </a:endParaRPr>
          </a:p>
        </p:txBody>
      </p:sp>
      <p:pic>
        <p:nvPicPr>
          <p:cNvPr id="9" name="Picture 8">
            <a:extLst>
              <a:ext uri="{FF2B5EF4-FFF2-40B4-BE49-F238E27FC236}">
                <a16:creationId xmlns:a16="http://schemas.microsoft.com/office/drawing/2014/main" id="{4CB64D23-175F-AB43-AFE7-12F06713609C}"/>
              </a:ext>
            </a:extLst>
          </p:cNvPr>
          <p:cNvPicPr>
            <a:picLocks noChangeAspect="1"/>
          </p:cNvPicPr>
          <p:nvPr/>
        </p:nvPicPr>
        <p:blipFill>
          <a:blip r:embed="rId5"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7316461" y="2078564"/>
            <a:ext cx="657459" cy="1342657"/>
          </a:xfrm>
          <a:prstGeom prst="rect">
            <a:avLst/>
          </a:prstGeom>
        </p:spPr>
      </p:pic>
      <p:sp>
        <p:nvSpPr>
          <p:cNvPr id="10" name="Rectangle 9">
            <a:extLst>
              <a:ext uri="{FF2B5EF4-FFF2-40B4-BE49-F238E27FC236}">
                <a16:creationId xmlns:a16="http://schemas.microsoft.com/office/drawing/2014/main" id="{0B3ABC0F-EB3A-9A45-A624-9FC70F552ED7}"/>
              </a:ext>
            </a:extLst>
          </p:cNvPr>
          <p:cNvSpPr/>
          <p:nvPr/>
        </p:nvSpPr>
        <p:spPr>
          <a:xfrm>
            <a:off x="9274536" y="3560115"/>
            <a:ext cx="2366393" cy="1785104"/>
          </a:xfrm>
          <a:prstGeom prst="rect">
            <a:avLst/>
          </a:prstGeom>
        </p:spPr>
        <p:txBody>
          <a:bodyPr wrap="square">
            <a:spAutoFit/>
          </a:bodyPr>
          <a:lstStyle/>
          <a:p>
            <a:pPr algn="ctr" defTabSz="914344"/>
            <a:r>
              <a:rPr lang="en-US" sz="2000" b="1" dirty="0">
                <a:solidFill>
                  <a:srgbClr val="484A56"/>
                </a:solidFill>
                <a:latin typeface="Calibri Light" panose="020F0302020204030204" pitchFamily="34" charset="0"/>
                <a:ea typeface="Segoe UI Semibold" charset="0"/>
                <a:cs typeface="Calibri Light" panose="020F0302020204030204" pitchFamily="34" charset="0"/>
              </a:rPr>
              <a:t>Learn more faster</a:t>
            </a:r>
          </a:p>
          <a:p>
            <a:pPr algn="ctr" defTabSz="914344"/>
            <a:r>
              <a:rPr lang="en-US" dirty="0">
                <a:solidFill>
                  <a:srgbClr val="505050"/>
                </a:solidFill>
                <a:latin typeface="Calibri Light" panose="020F0302020204030204" pitchFamily="34" charset="0"/>
                <a:cs typeface="Calibri Light" panose="020F0302020204030204" pitchFamily="34" charset="0"/>
              </a:rPr>
              <a:t>Use custom events to follow users’ actions through your app to analyze their likes and dislikes</a:t>
            </a:r>
            <a:endParaRPr lang="en-US" dirty="0">
              <a:solidFill>
                <a:srgbClr val="505050"/>
              </a:solidFill>
              <a:latin typeface="Calibri Light" panose="020F0302020204030204" pitchFamily="34" charset="0"/>
              <a:ea typeface="Segoe UI" charset="0"/>
              <a:cs typeface="Calibri Light" panose="020F0302020204030204" pitchFamily="34" charset="0"/>
            </a:endParaRPr>
          </a:p>
        </p:txBody>
      </p:sp>
      <p:pic>
        <p:nvPicPr>
          <p:cNvPr id="11" name="Picture 10">
            <a:extLst>
              <a:ext uri="{FF2B5EF4-FFF2-40B4-BE49-F238E27FC236}">
                <a16:creationId xmlns:a16="http://schemas.microsoft.com/office/drawing/2014/main" id="{FCF852A6-4134-C942-B628-5D725967A0EE}"/>
              </a:ext>
            </a:extLst>
          </p:cNvPr>
          <p:cNvPicPr>
            <a:picLocks noChangeAspect="1"/>
          </p:cNvPicPr>
          <p:nvPr/>
        </p:nvPicPr>
        <p:blipFill>
          <a:blip r:embed="rId6"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9976925" y="2073697"/>
            <a:ext cx="961611" cy="1245136"/>
          </a:xfrm>
          <a:prstGeom prst="rect">
            <a:avLst/>
          </a:prstGeom>
        </p:spPr>
      </p:pic>
    </p:spTree>
    <p:extLst>
      <p:ext uri="{BB962C8B-B14F-4D97-AF65-F5344CB8AC3E}">
        <p14:creationId xmlns:p14="http://schemas.microsoft.com/office/powerpoint/2010/main" val="4493361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8C0F58-B524-104B-AA98-8CDC5289FD5C}"/>
              </a:ext>
            </a:extLst>
          </p:cNvPr>
          <p:cNvSpPr>
            <a:spLocks noGrp="1"/>
          </p:cNvSpPr>
          <p:nvPr>
            <p:ph type="title"/>
          </p:nvPr>
        </p:nvSpPr>
        <p:spPr/>
        <p:txBody>
          <a:bodyPr>
            <a:normAutofit/>
          </a:bodyPr>
          <a:lstStyle/>
          <a:p>
            <a:r>
              <a:rPr lang="en-US" dirty="0"/>
              <a:t>Setting up Diagnostics and Analytics</a:t>
            </a:r>
          </a:p>
        </p:txBody>
      </p:sp>
      <p:sp>
        <p:nvSpPr>
          <p:cNvPr id="4" name="Content Placeholder 3">
            <a:extLst>
              <a:ext uri="{FF2B5EF4-FFF2-40B4-BE49-F238E27FC236}">
                <a16:creationId xmlns:a16="http://schemas.microsoft.com/office/drawing/2014/main" id="{95C31933-9608-C34F-9E13-64C1FDED2CDC}"/>
              </a:ext>
            </a:extLst>
          </p:cNvPr>
          <p:cNvSpPr>
            <a:spLocks noGrp="1"/>
          </p:cNvSpPr>
          <p:nvPr>
            <p:ph idx="1"/>
          </p:nvPr>
        </p:nvSpPr>
        <p:spPr>
          <a:xfrm>
            <a:off x="609600" y="1338991"/>
            <a:ext cx="10584427" cy="4837973"/>
          </a:xfrm>
        </p:spPr>
        <p:txBody>
          <a:bodyPr/>
          <a:lstStyle/>
          <a:p>
            <a:r>
              <a:rPr lang="en-US" dirty="0"/>
              <a:t>Add the App Center SDK </a:t>
            </a:r>
          </a:p>
          <a:p>
            <a:pPr lvl="1"/>
            <a:r>
              <a:rPr lang="en-US" dirty="0"/>
              <a:t>NuGet packages for Xamarin</a:t>
            </a:r>
          </a:p>
          <a:p>
            <a:pPr lvl="1"/>
            <a:r>
              <a:rPr lang="en-US" dirty="0" err="1"/>
              <a:t>Cocoapod</a:t>
            </a:r>
            <a:r>
              <a:rPr lang="en-US" dirty="0"/>
              <a:t> for native iOS</a:t>
            </a:r>
          </a:p>
          <a:p>
            <a:pPr lvl="1"/>
            <a:r>
              <a:rPr lang="en-US" dirty="0"/>
              <a:t>Gradle dependency for native Android</a:t>
            </a:r>
          </a:p>
          <a:p>
            <a:pPr lvl="1"/>
            <a:r>
              <a:rPr lang="en-US" dirty="0" err="1"/>
              <a:t>NodePackage</a:t>
            </a:r>
            <a:r>
              <a:rPr lang="en-US" dirty="0"/>
              <a:t> for React Native</a:t>
            </a:r>
          </a:p>
          <a:p>
            <a:r>
              <a:rPr lang="en-US" dirty="0"/>
              <a:t>Start the SDK in app code</a:t>
            </a:r>
          </a:p>
          <a:p>
            <a:r>
              <a:rPr lang="en-US" dirty="0"/>
              <a:t>Add custom event log to track custom events in code (extra feature)</a:t>
            </a:r>
          </a:p>
          <a:p>
            <a:endParaRPr lang="en-US" dirty="0"/>
          </a:p>
          <a:p>
            <a:endParaRPr lang="en-US" dirty="0"/>
          </a:p>
        </p:txBody>
      </p:sp>
    </p:spTree>
    <p:extLst>
      <p:ext uri="{BB962C8B-B14F-4D97-AF65-F5344CB8AC3E}">
        <p14:creationId xmlns:p14="http://schemas.microsoft.com/office/powerpoint/2010/main" val="38249172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73659F1E-ECAA-B548-910A-6C9BFB6FA97C}"/>
              </a:ext>
            </a:extLst>
          </p:cNvPr>
          <p:cNvPicPr>
            <a:picLocks noGrp="1" noChangeAspect="1"/>
          </p:cNvPicPr>
          <p:nvPr>
            <p:ph sz="half" idx="2"/>
          </p:nvPr>
        </p:nvPicPr>
        <p:blipFill>
          <a:blip r:embed="rId3"/>
          <a:stretch>
            <a:fillRect/>
          </a:stretch>
        </p:blipFill>
        <p:spPr>
          <a:xfrm>
            <a:off x="5412510" y="313187"/>
            <a:ext cx="6560541" cy="5986013"/>
          </a:xfrm>
          <a:prstGeom prst="rect">
            <a:avLst/>
          </a:prstGeom>
        </p:spPr>
      </p:pic>
      <p:sp>
        <p:nvSpPr>
          <p:cNvPr id="5" name="Title 4">
            <a:extLst>
              <a:ext uri="{FF2B5EF4-FFF2-40B4-BE49-F238E27FC236}">
                <a16:creationId xmlns:a16="http://schemas.microsoft.com/office/drawing/2014/main" id="{47342E66-CE02-CB42-A945-4BC29C595377}"/>
              </a:ext>
            </a:extLst>
          </p:cNvPr>
          <p:cNvSpPr>
            <a:spLocks noGrp="1"/>
          </p:cNvSpPr>
          <p:nvPr>
            <p:ph type="title"/>
          </p:nvPr>
        </p:nvSpPr>
        <p:spPr/>
        <p:txBody>
          <a:bodyPr>
            <a:normAutofit/>
          </a:bodyPr>
          <a:lstStyle/>
          <a:p>
            <a:r>
              <a:rPr lang="en-US" dirty="0"/>
              <a:t>Analytics dashboard</a:t>
            </a:r>
          </a:p>
        </p:txBody>
      </p:sp>
      <p:sp>
        <p:nvSpPr>
          <p:cNvPr id="10" name="Content Placeholder 9">
            <a:extLst>
              <a:ext uri="{FF2B5EF4-FFF2-40B4-BE49-F238E27FC236}">
                <a16:creationId xmlns:a16="http://schemas.microsoft.com/office/drawing/2014/main" id="{912234F9-234E-DC40-BDEE-4E8BA97BE495}"/>
              </a:ext>
            </a:extLst>
          </p:cNvPr>
          <p:cNvSpPr>
            <a:spLocks noGrp="1"/>
          </p:cNvSpPr>
          <p:nvPr>
            <p:ph idx="1"/>
          </p:nvPr>
        </p:nvSpPr>
        <p:spPr/>
        <p:txBody>
          <a:bodyPr/>
          <a:lstStyle/>
          <a:p>
            <a:r>
              <a:rPr lang="en-US"/>
              <a:t>Active users</a:t>
            </a:r>
          </a:p>
          <a:p>
            <a:r>
              <a:rPr lang="en-US"/>
              <a:t>Daily sessions per user</a:t>
            </a:r>
          </a:p>
          <a:p>
            <a:r>
              <a:rPr lang="en-US"/>
              <a:t>Top devices</a:t>
            </a:r>
          </a:p>
          <a:p>
            <a:r>
              <a:rPr lang="en-US"/>
              <a:t>Countries</a:t>
            </a:r>
          </a:p>
          <a:p>
            <a:r>
              <a:rPr lang="en-US"/>
              <a:t>Languages</a:t>
            </a:r>
          </a:p>
          <a:p>
            <a:r>
              <a:rPr lang="en-US"/>
              <a:t>Active users per version</a:t>
            </a:r>
          </a:p>
        </p:txBody>
      </p:sp>
    </p:spTree>
    <p:extLst>
      <p:ext uri="{BB962C8B-B14F-4D97-AF65-F5344CB8AC3E}">
        <p14:creationId xmlns:p14="http://schemas.microsoft.com/office/powerpoint/2010/main" val="869858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15AA6-C44E-0749-9496-CF12FC9E058C}"/>
              </a:ext>
            </a:extLst>
          </p:cNvPr>
          <p:cNvSpPr>
            <a:spLocks noGrp="1"/>
          </p:cNvSpPr>
          <p:nvPr>
            <p:ph type="title"/>
          </p:nvPr>
        </p:nvSpPr>
        <p:spPr/>
        <p:txBody>
          <a:bodyPr>
            <a:normAutofit/>
          </a:bodyPr>
          <a:lstStyle/>
          <a:p>
            <a:r>
              <a:rPr lang="en-US" dirty="0"/>
              <a:t>App Center: Push </a:t>
            </a:r>
          </a:p>
        </p:txBody>
      </p:sp>
      <p:pic>
        <p:nvPicPr>
          <p:cNvPr id="4" name="Picture 3">
            <a:extLst>
              <a:ext uri="{FF2B5EF4-FFF2-40B4-BE49-F238E27FC236}">
                <a16:creationId xmlns:a16="http://schemas.microsoft.com/office/drawing/2014/main" id="{0A499FA6-9980-D54C-9FFB-C056DF392A2C}"/>
              </a:ext>
            </a:extLst>
          </p:cNvPr>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430612" y="2090098"/>
            <a:ext cx="1330773" cy="1276084"/>
          </a:xfrm>
          <a:prstGeom prst="rect">
            <a:avLst/>
          </a:prstGeom>
        </p:spPr>
      </p:pic>
      <p:sp>
        <p:nvSpPr>
          <p:cNvPr id="5" name="Rectangle 4">
            <a:extLst>
              <a:ext uri="{FF2B5EF4-FFF2-40B4-BE49-F238E27FC236}">
                <a16:creationId xmlns:a16="http://schemas.microsoft.com/office/drawing/2014/main" id="{15B55E08-2202-4042-9407-D6906BC24E46}"/>
              </a:ext>
            </a:extLst>
          </p:cNvPr>
          <p:cNvSpPr/>
          <p:nvPr/>
        </p:nvSpPr>
        <p:spPr>
          <a:xfrm>
            <a:off x="1713913" y="3560116"/>
            <a:ext cx="2768211" cy="1508105"/>
          </a:xfrm>
          <a:prstGeom prst="rect">
            <a:avLst/>
          </a:prstGeom>
        </p:spPr>
        <p:txBody>
          <a:bodyPr wrap="square">
            <a:spAutoFit/>
          </a:bodyPr>
          <a:lstStyle/>
          <a:p>
            <a:pPr algn="ctr"/>
            <a:r>
              <a:rPr lang="en-US" sz="2000" b="1" dirty="0">
                <a:solidFill>
                  <a:srgbClr val="484A56"/>
                </a:solidFill>
                <a:latin typeface="Calibri Light" panose="020F0302020204030204" pitchFamily="34" charset="0"/>
                <a:ea typeface="Segoe UI Semibold" charset="0"/>
                <a:cs typeface="Calibri Light" panose="020F0302020204030204" pitchFamily="34" charset="0"/>
              </a:rPr>
              <a:t>Fast and easy to set up</a:t>
            </a:r>
          </a:p>
          <a:p>
            <a:pPr algn="ctr"/>
            <a:r>
              <a:rPr lang="en-US" dirty="0">
                <a:solidFill>
                  <a:prstClr val="black"/>
                </a:solidFill>
                <a:latin typeface="Calibri Light" panose="020F0302020204030204" pitchFamily="34" charset="0"/>
                <a:cs typeface="Calibri Light" panose="020F0302020204030204" pitchFamily="34" charset="0"/>
              </a:rPr>
              <a:t>Just a few lines of code in your app. No need to specify format for iOS, Android, and Windows.</a:t>
            </a:r>
            <a:endParaRPr lang="en-US" dirty="0">
              <a:solidFill>
                <a:prstClr val="black"/>
              </a:solidFill>
              <a:latin typeface="Calibri Light" panose="020F0302020204030204" pitchFamily="34" charset="0"/>
              <a:ea typeface="Segoe UI" charset="0"/>
              <a:cs typeface="Calibri Light" panose="020F0302020204030204" pitchFamily="34" charset="0"/>
            </a:endParaRPr>
          </a:p>
        </p:txBody>
      </p:sp>
      <p:sp>
        <p:nvSpPr>
          <p:cNvPr id="6" name="Rectangle 5">
            <a:extLst>
              <a:ext uri="{FF2B5EF4-FFF2-40B4-BE49-F238E27FC236}">
                <a16:creationId xmlns:a16="http://schemas.microsoft.com/office/drawing/2014/main" id="{1B090C2F-E20B-DA49-859C-52D95AF81D0A}"/>
              </a:ext>
            </a:extLst>
          </p:cNvPr>
          <p:cNvSpPr/>
          <p:nvPr/>
        </p:nvSpPr>
        <p:spPr>
          <a:xfrm>
            <a:off x="4678219" y="3560115"/>
            <a:ext cx="2835563" cy="954107"/>
          </a:xfrm>
          <a:prstGeom prst="rect">
            <a:avLst/>
          </a:prstGeom>
        </p:spPr>
        <p:txBody>
          <a:bodyPr wrap="square">
            <a:spAutoFit/>
          </a:bodyPr>
          <a:lstStyle/>
          <a:p>
            <a:pPr algn="ctr"/>
            <a:r>
              <a:rPr lang="en-US" sz="2000" b="1" dirty="0">
                <a:solidFill>
                  <a:srgbClr val="484A56"/>
                </a:solidFill>
                <a:latin typeface="Calibri Light" panose="020F0302020204030204" pitchFamily="34" charset="0"/>
                <a:ea typeface="Segoe UI Semibold" charset="0"/>
                <a:cs typeface="Calibri Light" panose="020F0302020204030204" pitchFamily="34" charset="0"/>
              </a:rPr>
              <a:t>Send to specific audiences</a:t>
            </a:r>
          </a:p>
          <a:p>
            <a:pPr algn="ctr"/>
            <a:r>
              <a:rPr lang="en-US" dirty="0">
                <a:solidFill>
                  <a:prstClr val="black"/>
                </a:solidFill>
                <a:latin typeface="Calibri Light" panose="020F0302020204030204" pitchFamily="34" charset="0"/>
                <a:cs typeface="Calibri Light" panose="020F0302020204030204" pitchFamily="34" charset="0"/>
              </a:rPr>
              <a:t>Target push notifications to specific users or devices</a:t>
            </a:r>
            <a:endParaRPr lang="en-US" dirty="0">
              <a:solidFill>
                <a:prstClr val="black"/>
              </a:solidFill>
              <a:latin typeface="Calibri Light" panose="020F0302020204030204" pitchFamily="34" charset="0"/>
              <a:ea typeface="Segoe UI" charset="0"/>
              <a:cs typeface="Calibri Light" panose="020F0302020204030204" pitchFamily="34" charset="0"/>
            </a:endParaRPr>
          </a:p>
        </p:txBody>
      </p:sp>
      <p:sp>
        <p:nvSpPr>
          <p:cNvPr id="7" name="Rectangle 6">
            <a:extLst>
              <a:ext uri="{FF2B5EF4-FFF2-40B4-BE49-F238E27FC236}">
                <a16:creationId xmlns:a16="http://schemas.microsoft.com/office/drawing/2014/main" id="{E73328FB-E96B-5E4F-8BD6-717AB2B8C985}"/>
              </a:ext>
            </a:extLst>
          </p:cNvPr>
          <p:cNvSpPr/>
          <p:nvPr/>
        </p:nvSpPr>
        <p:spPr>
          <a:xfrm>
            <a:off x="7543108" y="3560117"/>
            <a:ext cx="3034979" cy="1231106"/>
          </a:xfrm>
          <a:prstGeom prst="rect">
            <a:avLst/>
          </a:prstGeom>
        </p:spPr>
        <p:txBody>
          <a:bodyPr wrap="square">
            <a:spAutoFit/>
          </a:bodyPr>
          <a:lstStyle/>
          <a:p>
            <a:pPr algn="ctr"/>
            <a:r>
              <a:rPr lang="en-US" sz="2000" b="1" dirty="0">
                <a:solidFill>
                  <a:srgbClr val="484A56"/>
                </a:solidFill>
                <a:latin typeface="Calibri Light" panose="020F0302020204030204" pitchFamily="34" charset="0"/>
                <a:ea typeface="Segoe UI Semibold" charset="0"/>
                <a:cs typeface="Calibri Light" panose="020F0302020204030204" pitchFamily="34" charset="0"/>
              </a:rPr>
              <a:t>Fast and easy to send</a:t>
            </a:r>
          </a:p>
          <a:p>
            <a:pPr algn="ctr"/>
            <a:r>
              <a:rPr lang="en-US" dirty="0">
                <a:solidFill>
                  <a:prstClr val="black"/>
                </a:solidFill>
                <a:latin typeface="Calibri Light" panose="020F0302020204030204" pitchFamily="34" charset="0"/>
                <a:cs typeface="Calibri Light" panose="020F0302020204030204" pitchFamily="34" charset="0"/>
              </a:rPr>
              <a:t>Three easy steps: Compose, Target, and Review.</a:t>
            </a:r>
          </a:p>
          <a:p>
            <a:pPr algn="ctr"/>
            <a:r>
              <a:rPr lang="en-US" dirty="0">
                <a:solidFill>
                  <a:prstClr val="black"/>
                </a:solidFill>
                <a:latin typeface="Calibri Light" panose="020F0302020204030204" pitchFamily="34" charset="0"/>
                <a:cs typeface="Calibri Light" panose="020F0302020204030204" pitchFamily="34" charset="0"/>
              </a:rPr>
              <a:t>No need for technical skills!</a:t>
            </a:r>
          </a:p>
        </p:txBody>
      </p:sp>
      <p:pic>
        <p:nvPicPr>
          <p:cNvPr id="8" name="Picture 7">
            <a:extLst>
              <a:ext uri="{FF2B5EF4-FFF2-40B4-BE49-F238E27FC236}">
                <a16:creationId xmlns:a16="http://schemas.microsoft.com/office/drawing/2014/main" id="{C5A54C66-2B85-D243-B9F5-D17E2B725DBC}"/>
              </a:ext>
            </a:extLst>
          </p:cNvPr>
          <p:cNvPicPr>
            <a:picLocks noChangeAspect="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8731868" y="2056812"/>
            <a:ext cx="657459" cy="1342657"/>
          </a:xfrm>
          <a:prstGeom prst="rect">
            <a:avLst/>
          </a:prstGeom>
        </p:spPr>
      </p:pic>
      <p:pic>
        <p:nvPicPr>
          <p:cNvPr id="10" name="Picture 9">
            <a:extLst>
              <a:ext uri="{FF2B5EF4-FFF2-40B4-BE49-F238E27FC236}">
                <a16:creationId xmlns:a16="http://schemas.microsoft.com/office/drawing/2014/main" id="{061DA5F3-9B76-4F45-AA6F-9A1FE0FF1FA5}"/>
              </a:ext>
            </a:extLst>
          </p:cNvPr>
          <p:cNvPicPr>
            <a:picLocks noChangeAspect="1"/>
          </p:cNvPicPr>
          <p:nvPr/>
        </p:nvPicPr>
        <p:blipFill>
          <a:blip r:embed="rId5"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176132" y="2129063"/>
            <a:ext cx="1843773" cy="1270405"/>
          </a:xfrm>
          <a:prstGeom prst="rect">
            <a:avLst/>
          </a:prstGeom>
        </p:spPr>
      </p:pic>
      <p:sp>
        <p:nvSpPr>
          <p:cNvPr id="12" name="TextBox 11">
            <a:extLst>
              <a:ext uri="{FF2B5EF4-FFF2-40B4-BE49-F238E27FC236}">
                <a16:creationId xmlns:a16="http://schemas.microsoft.com/office/drawing/2014/main" id="{D9E1611A-5908-408B-862C-6C9E7A53BF81}"/>
              </a:ext>
            </a:extLst>
          </p:cNvPr>
          <p:cNvSpPr txBox="1"/>
          <p:nvPr/>
        </p:nvSpPr>
        <p:spPr>
          <a:xfrm>
            <a:off x="9576392" y="380501"/>
            <a:ext cx="2145611" cy="369332"/>
          </a:xfrm>
          <a:prstGeom prst="rect">
            <a:avLst/>
          </a:prstGeom>
          <a:noFill/>
          <a:ln w="12700">
            <a:solidFill>
              <a:schemeClr val="tx1"/>
            </a:solidFill>
          </a:ln>
        </p:spPr>
        <p:txBody>
          <a:bodyPr wrap="square" rtlCol="0">
            <a:spAutoFit/>
          </a:bodyPr>
          <a:lstStyle/>
          <a:p>
            <a:r>
              <a:rPr lang="en-US" dirty="0">
                <a:solidFill>
                  <a:srgbClr val="FF0000"/>
                </a:solidFill>
              </a:rPr>
              <a:t>currently in preview</a:t>
            </a:r>
          </a:p>
        </p:txBody>
      </p:sp>
    </p:spTree>
    <p:extLst>
      <p:ext uri="{BB962C8B-B14F-4D97-AF65-F5344CB8AC3E}">
        <p14:creationId xmlns:p14="http://schemas.microsoft.com/office/powerpoint/2010/main" val="37842141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C43B3F-B1B9-FB44-ADAA-34D53593B1A1}"/>
              </a:ext>
            </a:extLst>
          </p:cNvPr>
          <p:cNvPicPr>
            <a:picLocks noGrp="1" noChangeAspect="1"/>
          </p:cNvPicPr>
          <p:nvPr>
            <p:ph sz="half" idx="2"/>
          </p:nvPr>
        </p:nvPicPr>
        <p:blipFill>
          <a:blip r:embed="rId3"/>
          <a:stretch>
            <a:fillRect/>
          </a:stretch>
        </p:blipFill>
        <p:spPr>
          <a:xfrm>
            <a:off x="6450577" y="1445747"/>
            <a:ext cx="5300387" cy="4731216"/>
          </a:xfrm>
          <a:prstGeom prst="rect">
            <a:avLst/>
          </a:prstGeom>
        </p:spPr>
      </p:pic>
      <p:sp>
        <p:nvSpPr>
          <p:cNvPr id="3" name="Title 2">
            <a:extLst>
              <a:ext uri="{FF2B5EF4-FFF2-40B4-BE49-F238E27FC236}">
                <a16:creationId xmlns:a16="http://schemas.microsoft.com/office/drawing/2014/main" id="{4C94F92C-6FBF-2342-85D2-9C5A48814481}"/>
              </a:ext>
            </a:extLst>
          </p:cNvPr>
          <p:cNvSpPr>
            <a:spLocks noGrp="1"/>
          </p:cNvSpPr>
          <p:nvPr>
            <p:ph type="title"/>
          </p:nvPr>
        </p:nvSpPr>
        <p:spPr/>
        <p:txBody>
          <a:bodyPr>
            <a:normAutofit/>
          </a:bodyPr>
          <a:lstStyle/>
          <a:p>
            <a:r>
              <a:rPr lang="en-US"/>
              <a:t>Send a push notification</a:t>
            </a:r>
          </a:p>
        </p:txBody>
      </p:sp>
      <p:sp>
        <p:nvSpPr>
          <p:cNvPr id="4" name="Content Placeholder 3">
            <a:extLst>
              <a:ext uri="{FF2B5EF4-FFF2-40B4-BE49-F238E27FC236}">
                <a16:creationId xmlns:a16="http://schemas.microsoft.com/office/drawing/2014/main" id="{B59D45F6-8446-9C4E-A4D4-5A5B665E0CF0}"/>
              </a:ext>
            </a:extLst>
          </p:cNvPr>
          <p:cNvSpPr>
            <a:spLocks noGrp="1"/>
          </p:cNvSpPr>
          <p:nvPr>
            <p:ph idx="1"/>
          </p:nvPr>
        </p:nvSpPr>
        <p:spPr>
          <a:xfrm>
            <a:off x="609601" y="1338991"/>
            <a:ext cx="5532583" cy="4837973"/>
          </a:xfrm>
        </p:spPr>
        <p:txBody>
          <a:bodyPr>
            <a:normAutofit fontScale="85000" lnSpcReduction="10000"/>
          </a:bodyPr>
          <a:lstStyle/>
          <a:p>
            <a:r>
              <a:rPr lang="en-US"/>
              <a:t>Setting up the Push Notification service starts with the dev team</a:t>
            </a:r>
          </a:p>
          <a:p>
            <a:r>
              <a:rPr lang="en-US"/>
              <a:t>Add the App Center SDK and start it in your app</a:t>
            </a:r>
          </a:p>
          <a:p>
            <a:r>
              <a:rPr lang="en-US"/>
              <a:t>Set up the notification services</a:t>
            </a:r>
          </a:p>
          <a:p>
            <a:pPr lvl="1"/>
            <a:r>
              <a:rPr lang="en-US"/>
              <a:t>Android: Enable push messaging in the app manifest</a:t>
            </a:r>
          </a:p>
          <a:p>
            <a:pPr lvl="2"/>
            <a:r>
              <a:rPr lang="en-US">
                <a:solidFill>
                  <a:schemeClr val="tx1"/>
                </a:solidFill>
              </a:rPr>
              <a:t>Create a firebase project and setup values in App Center</a:t>
            </a:r>
          </a:p>
          <a:p>
            <a:pPr lvl="1"/>
            <a:r>
              <a:rPr lang="en-US"/>
              <a:t>iOS: Enable push notifications in entitlements </a:t>
            </a:r>
          </a:p>
          <a:p>
            <a:pPr lvl="2"/>
            <a:r>
              <a:rPr lang="en-US">
                <a:solidFill>
                  <a:schemeClr val="tx1"/>
                </a:solidFill>
              </a:rPr>
              <a:t>Create APN service on Apple portal and setup values in App Center</a:t>
            </a:r>
          </a:p>
          <a:p>
            <a:r>
              <a:rPr lang="en-US"/>
              <a:t>Currently supports blast notifications filtered by target audience, e.g.</a:t>
            </a:r>
          </a:p>
          <a:p>
            <a:pPr lvl="1"/>
            <a:r>
              <a:rPr lang="en-US"/>
              <a:t>All registered devices</a:t>
            </a:r>
          </a:p>
          <a:p>
            <a:pPr lvl="1"/>
            <a:r>
              <a:rPr lang="en-US"/>
              <a:t>Custom device list (using </a:t>
            </a:r>
            <a:r>
              <a:rPr lang="en-US" err="1"/>
              <a:t>DeviceID</a:t>
            </a:r>
            <a:r>
              <a:rPr lang="en-US"/>
              <a:t>)</a:t>
            </a:r>
          </a:p>
          <a:p>
            <a:pPr lvl="1"/>
            <a:r>
              <a:rPr lang="en-US"/>
              <a:t>Use rules to define target audience, grouped by App version, Country, Language, Device Model, etc.</a:t>
            </a:r>
          </a:p>
          <a:p>
            <a:endParaRPr lang="en-US"/>
          </a:p>
        </p:txBody>
      </p:sp>
    </p:spTree>
    <p:extLst>
      <p:ext uri="{BB962C8B-B14F-4D97-AF65-F5344CB8AC3E}">
        <p14:creationId xmlns:p14="http://schemas.microsoft.com/office/powerpoint/2010/main" val="26632137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F1382-DD9C-234B-93F0-1321BAD758D9}"/>
              </a:ext>
            </a:extLst>
          </p:cNvPr>
          <p:cNvSpPr>
            <a:spLocks noGrp="1"/>
          </p:cNvSpPr>
          <p:nvPr>
            <p:ph type="title"/>
          </p:nvPr>
        </p:nvSpPr>
        <p:spPr/>
        <p:txBody>
          <a:bodyPr>
            <a:normAutofit/>
          </a:bodyPr>
          <a:lstStyle/>
          <a:p>
            <a:r>
              <a:rPr lang="en-US"/>
              <a:t>Additional resources: App Center Rest API and CLI tool</a:t>
            </a:r>
          </a:p>
        </p:txBody>
      </p:sp>
      <p:sp>
        <p:nvSpPr>
          <p:cNvPr id="3" name="Content Placeholder 2">
            <a:extLst>
              <a:ext uri="{FF2B5EF4-FFF2-40B4-BE49-F238E27FC236}">
                <a16:creationId xmlns:a16="http://schemas.microsoft.com/office/drawing/2014/main" id="{84071A7B-236B-DA4A-882B-895580F7D9FB}"/>
              </a:ext>
            </a:extLst>
          </p:cNvPr>
          <p:cNvSpPr>
            <a:spLocks noGrp="1"/>
          </p:cNvSpPr>
          <p:nvPr>
            <p:ph idx="1"/>
          </p:nvPr>
        </p:nvSpPr>
        <p:spPr/>
        <p:txBody>
          <a:bodyPr/>
          <a:lstStyle/>
          <a:p>
            <a:r>
              <a:rPr lang="en-US" dirty="0"/>
              <a:t>App Center is built with an API-first approach</a:t>
            </a:r>
          </a:p>
          <a:p>
            <a:r>
              <a:rPr lang="en-US" dirty="0"/>
              <a:t>All the features and dashboard functions can be done via the Rest API and CLI tool</a:t>
            </a:r>
          </a:p>
          <a:p>
            <a:r>
              <a:rPr lang="en-US" dirty="0"/>
              <a:t>API docs</a:t>
            </a:r>
          </a:p>
          <a:p>
            <a:pPr lvl="1"/>
            <a:r>
              <a:rPr lang="en-US" dirty="0">
                <a:hlinkClick r:id="rId2"/>
              </a:rPr>
              <a:t>https://docs.microsoft.com/en-us/appcenter/api-docs/</a:t>
            </a:r>
            <a:endParaRPr lang="en-US" dirty="0"/>
          </a:p>
          <a:p>
            <a:pPr lvl="1"/>
            <a:r>
              <a:rPr lang="en-US" dirty="0"/>
              <a:t>Swagger: </a:t>
            </a:r>
            <a:r>
              <a:rPr lang="en-US" dirty="0">
                <a:hlinkClick r:id="rId3"/>
              </a:rPr>
              <a:t>https://openapi.appcenter.ms/</a:t>
            </a:r>
            <a:endParaRPr lang="en-US" dirty="0"/>
          </a:p>
          <a:p>
            <a:r>
              <a:rPr lang="en-US" dirty="0"/>
              <a:t>App Center CLI : </a:t>
            </a:r>
            <a:r>
              <a:rPr lang="en-US" dirty="0">
                <a:hlinkClick r:id="rId4"/>
              </a:rPr>
              <a:t>https://github.com/Microsoft/AppCenter-CLI#installation</a:t>
            </a:r>
            <a:endParaRPr lang="en-US" dirty="0"/>
          </a:p>
          <a:p>
            <a:pPr marL="0" indent="0">
              <a:buNone/>
            </a:pPr>
            <a:endParaRPr lang="en-US" dirty="0"/>
          </a:p>
        </p:txBody>
      </p:sp>
    </p:spTree>
    <p:extLst>
      <p:ext uri="{BB962C8B-B14F-4D97-AF65-F5344CB8AC3E}">
        <p14:creationId xmlns:p14="http://schemas.microsoft.com/office/powerpoint/2010/main" val="24046671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84081" y="1236506"/>
            <a:ext cx="6111443" cy="4398719"/>
          </a:xfrm>
        </p:spPr>
        <p:txBody>
          <a:bodyPr/>
          <a:lstStyle/>
          <a:p>
            <a:r>
              <a:rPr lang="en-US" dirty="0"/>
              <a:t>Demo: </a:t>
            </a:r>
          </a:p>
          <a:p>
            <a:r>
              <a:rPr lang="en-US" dirty="0"/>
              <a:t>Intro to Visual Studio App Center</a:t>
            </a:r>
          </a:p>
        </p:txBody>
      </p:sp>
    </p:spTree>
    <p:extLst>
      <p:ext uri="{BB962C8B-B14F-4D97-AF65-F5344CB8AC3E}">
        <p14:creationId xmlns:p14="http://schemas.microsoft.com/office/powerpoint/2010/main" val="3813247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5F0A5F-5406-4B8E-ABBA-4724EE632547}"/>
              </a:ext>
            </a:extLst>
          </p:cNvPr>
          <p:cNvSpPr>
            <a:spLocks noGrp="1"/>
          </p:cNvSpPr>
          <p:nvPr>
            <p:ph type="subTitle" idx="1"/>
          </p:nvPr>
        </p:nvSpPr>
        <p:spPr>
          <a:xfrm>
            <a:off x="240525" y="2468831"/>
            <a:ext cx="7124441" cy="1885456"/>
          </a:xfrm>
        </p:spPr>
        <p:txBody>
          <a:bodyPr/>
          <a:lstStyle/>
          <a:p>
            <a:pPr algn="ctr"/>
            <a:r>
              <a:rPr lang="en-US" sz="10666" b="1"/>
              <a:t>Q &amp; A</a:t>
            </a:r>
          </a:p>
        </p:txBody>
      </p:sp>
    </p:spTree>
    <p:extLst>
      <p:ext uri="{BB962C8B-B14F-4D97-AF65-F5344CB8AC3E}">
        <p14:creationId xmlns:p14="http://schemas.microsoft.com/office/powerpoint/2010/main" val="30955482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a:t>Xamarin.UITest</a:t>
            </a:r>
          </a:p>
        </p:txBody>
      </p:sp>
    </p:spTree>
    <p:extLst>
      <p:ext uri="{BB962C8B-B14F-4D97-AF65-F5344CB8AC3E}">
        <p14:creationId xmlns:p14="http://schemas.microsoft.com/office/powerpoint/2010/main" val="762386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6" name="Group 145"/>
          <p:cNvGrpSpPr/>
          <p:nvPr/>
        </p:nvGrpSpPr>
        <p:grpSpPr>
          <a:xfrm>
            <a:off x="5542208" y="1044284"/>
            <a:ext cx="5534589" cy="3028099"/>
            <a:chOff x="4156656" y="783213"/>
            <a:chExt cx="4150942" cy="2271074"/>
          </a:xfrm>
        </p:grpSpPr>
        <p:sp>
          <p:nvSpPr>
            <p:cNvPr id="71" name="Rectangle 70"/>
            <p:cNvSpPr>
              <a:spLocks noChangeAspect="1"/>
            </p:cNvSpPr>
            <p:nvPr/>
          </p:nvSpPr>
          <p:spPr>
            <a:xfrm>
              <a:off x="6781013" y="1592582"/>
              <a:ext cx="910968" cy="443861"/>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a:solidFill>
                    <a:srgbClr val="002060"/>
                  </a:solidFill>
                </a:rPr>
                <a:t>Release or beta?</a:t>
              </a:r>
            </a:p>
          </p:txBody>
        </p:sp>
        <p:cxnSp>
          <p:nvCxnSpPr>
            <p:cNvPr id="35" name="Straight Arrow Connector 34"/>
            <p:cNvCxnSpPr>
              <a:endCxn id="33" idx="2"/>
            </p:cNvCxnSpPr>
            <p:nvPr/>
          </p:nvCxnSpPr>
          <p:spPr>
            <a:xfrm flipV="1">
              <a:off x="4156656" y="1933945"/>
              <a:ext cx="1124868" cy="858956"/>
            </a:xfrm>
            <a:prstGeom prst="straightConnector1">
              <a:avLst/>
            </a:prstGeom>
            <a:ln>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38" idx="0"/>
              <a:endCxn id="33" idx="2"/>
            </p:cNvCxnSpPr>
            <p:nvPr/>
          </p:nvCxnSpPr>
          <p:spPr>
            <a:xfrm flipV="1">
              <a:off x="5251802" y="1933945"/>
              <a:ext cx="29722" cy="665519"/>
            </a:xfrm>
            <a:prstGeom prst="straightConnector1">
              <a:avLst/>
            </a:prstGeom>
            <a:ln>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33" name="Rectangle 32"/>
            <p:cNvSpPr>
              <a:spLocks noChangeAspect="1"/>
            </p:cNvSpPr>
            <p:nvPr/>
          </p:nvSpPr>
          <p:spPr>
            <a:xfrm>
              <a:off x="4826040" y="1490080"/>
              <a:ext cx="910968" cy="443865"/>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a:solidFill>
                    <a:srgbClr val="002060"/>
                  </a:solidFill>
                </a:rPr>
                <a:t>Release or beta?</a:t>
              </a:r>
            </a:p>
          </p:txBody>
        </p:sp>
        <p:sp>
          <p:nvSpPr>
            <p:cNvPr id="41" name="Rectangle 40"/>
            <p:cNvSpPr>
              <a:spLocks noChangeAspect="1"/>
            </p:cNvSpPr>
            <p:nvPr/>
          </p:nvSpPr>
          <p:spPr>
            <a:xfrm>
              <a:off x="6139174" y="783213"/>
              <a:ext cx="910968" cy="443865"/>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a:solidFill>
                    <a:srgbClr val="002060"/>
                  </a:solidFill>
                </a:rPr>
                <a:t>Enterprise</a:t>
              </a:r>
              <a:r>
                <a:rPr lang="en-US" sz="1333">
                  <a:solidFill>
                    <a:schemeClr val="accent6"/>
                  </a:solidFill>
                </a:rPr>
                <a:t> </a:t>
              </a:r>
              <a:r>
                <a:rPr lang="en-US" sz="1333">
                  <a:solidFill>
                    <a:srgbClr val="002060"/>
                  </a:solidFill>
                </a:rPr>
                <a:t>or</a:t>
              </a:r>
              <a:r>
                <a:rPr lang="en-US" sz="1333">
                  <a:solidFill>
                    <a:schemeClr val="accent6"/>
                  </a:solidFill>
                </a:rPr>
                <a:t> </a:t>
              </a:r>
              <a:r>
                <a:rPr lang="en-US" sz="1333">
                  <a:solidFill>
                    <a:srgbClr val="002060"/>
                  </a:solidFill>
                </a:rPr>
                <a:t>App Store?</a:t>
              </a:r>
            </a:p>
          </p:txBody>
        </p:sp>
        <p:cxnSp>
          <p:nvCxnSpPr>
            <p:cNvPr id="46" name="Straight Arrow Connector 45"/>
            <p:cNvCxnSpPr>
              <a:endCxn id="33" idx="3"/>
            </p:cNvCxnSpPr>
            <p:nvPr/>
          </p:nvCxnSpPr>
          <p:spPr>
            <a:xfrm flipH="1">
              <a:off x="5737008" y="1246278"/>
              <a:ext cx="787169" cy="46573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endCxn id="76" idx="0"/>
            </p:cNvCxnSpPr>
            <p:nvPr/>
          </p:nvCxnSpPr>
          <p:spPr>
            <a:xfrm flipH="1">
              <a:off x="6491924" y="2087467"/>
              <a:ext cx="293644" cy="34404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endCxn id="71" idx="0"/>
            </p:cNvCxnSpPr>
            <p:nvPr/>
          </p:nvCxnSpPr>
          <p:spPr>
            <a:xfrm>
              <a:off x="6654578" y="1233725"/>
              <a:ext cx="581919" cy="35885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a:off x="7342168" y="2039553"/>
              <a:ext cx="310700" cy="28412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7" name="Rectangle 96"/>
            <p:cNvSpPr>
              <a:spLocks noChangeAspect="1"/>
            </p:cNvSpPr>
            <p:nvPr/>
          </p:nvSpPr>
          <p:spPr>
            <a:xfrm>
              <a:off x="7396630" y="2332467"/>
              <a:ext cx="910968" cy="443865"/>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a:solidFill>
                    <a:srgbClr val="002060"/>
                  </a:solidFill>
                </a:rPr>
                <a:t>In App Store?</a:t>
              </a:r>
            </a:p>
          </p:txBody>
        </p:sp>
        <p:cxnSp>
          <p:nvCxnSpPr>
            <p:cNvPr id="123" name="Straight Arrow Connector 122"/>
            <p:cNvCxnSpPr/>
            <p:nvPr/>
          </p:nvCxnSpPr>
          <p:spPr>
            <a:xfrm flipV="1">
              <a:off x="7881010" y="2796255"/>
              <a:ext cx="33014" cy="258032"/>
            </a:xfrm>
            <a:prstGeom prst="straightConnector1">
              <a:avLst/>
            </a:prstGeom>
            <a:ln>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flipH="1" flipV="1">
              <a:off x="7946997" y="2792056"/>
              <a:ext cx="325942" cy="251269"/>
            </a:xfrm>
            <a:prstGeom prst="straightConnector1">
              <a:avLst/>
            </a:prstGeom>
            <a:ln>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a:xfrm>
            <a:off x="609599" y="301657"/>
            <a:ext cx="11239500" cy="527019"/>
          </a:xfrm>
        </p:spPr>
        <p:txBody>
          <a:bodyPr vert="horz" lIns="121920" tIns="60960" rIns="121920" bIns="60960" rtlCol="0" anchor="ctr">
            <a:noAutofit/>
          </a:bodyPr>
          <a:lstStyle/>
          <a:p>
            <a:r>
              <a:rPr lang="en-US"/>
              <a:t>Deployment</a:t>
            </a:r>
          </a:p>
        </p:txBody>
      </p:sp>
      <p:grpSp>
        <p:nvGrpSpPr>
          <p:cNvPr id="147" name="Group 146"/>
          <p:cNvGrpSpPr/>
          <p:nvPr/>
        </p:nvGrpSpPr>
        <p:grpSpPr>
          <a:xfrm>
            <a:off x="4755757" y="3242020"/>
            <a:ext cx="7344872" cy="3082987"/>
            <a:chOff x="3566818" y="2431515"/>
            <a:chExt cx="5508654" cy="2312240"/>
          </a:xfrm>
        </p:grpSpPr>
        <p:grpSp>
          <p:nvGrpSpPr>
            <p:cNvPr id="23" name="Group 22"/>
            <p:cNvGrpSpPr/>
            <p:nvPr/>
          </p:nvGrpSpPr>
          <p:grpSpPr>
            <a:xfrm>
              <a:off x="3566818" y="2796254"/>
              <a:ext cx="914140" cy="1818951"/>
              <a:chOff x="3915072" y="2377807"/>
              <a:chExt cx="914140" cy="1818951"/>
            </a:xfrm>
          </p:grpSpPr>
          <p:sp>
            <p:nvSpPr>
              <p:cNvPr id="37" name="Rectangle 36"/>
              <p:cNvSpPr>
                <a:spLocks noChangeAspect="1"/>
              </p:cNvSpPr>
              <p:nvPr/>
            </p:nvSpPr>
            <p:spPr>
              <a:xfrm>
                <a:off x="3915072" y="2377807"/>
                <a:ext cx="910968" cy="443861"/>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a:solidFill>
                      <a:srgbClr val="002060"/>
                    </a:solidFill>
                  </a:rPr>
                  <a:t>App Store</a:t>
                </a:r>
              </a:p>
            </p:txBody>
          </p:sp>
          <p:sp>
            <p:nvSpPr>
              <p:cNvPr id="42" name="Rectangle 41"/>
              <p:cNvSpPr>
                <a:spLocks noChangeAspect="1"/>
              </p:cNvSpPr>
              <p:nvPr/>
            </p:nvSpPr>
            <p:spPr>
              <a:xfrm>
                <a:off x="3915072" y="2835989"/>
                <a:ext cx="910968" cy="443861"/>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a:solidFill>
                      <a:srgbClr val="002060"/>
                    </a:solidFill>
                  </a:rPr>
                  <a:t>App Center</a:t>
                </a:r>
              </a:p>
            </p:txBody>
          </p:sp>
          <p:sp>
            <p:nvSpPr>
              <p:cNvPr id="43" name="Rectangle 42"/>
              <p:cNvSpPr>
                <a:spLocks noChangeAspect="1"/>
              </p:cNvSpPr>
              <p:nvPr/>
            </p:nvSpPr>
            <p:spPr>
              <a:xfrm>
                <a:off x="3915073" y="3294444"/>
                <a:ext cx="910968" cy="443861"/>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a:solidFill>
                      <a:srgbClr val="002060"/>
                    </a:solidFill>
                  </a:rPr>
                  <a:t>MOM</a:t>
                </a:r>
              </a:p>
            </p:txBody>
          </p:sp>
          <p:sp>
            <p:nvSpPr>
              <p:cNvPr id="49" name="Rectangle 48"/>
              <p:cNvSpPr>
                <a:spLocks noChangeAspect="1"/>
              </p:cNvSpPr>
              <p:nvPr/>
            </p:nvSpPr>
            <p:spPr>
              <a:xfrm>
                <a:off x="3918244" y="3752897"/>
                <a:ext cx="910968" cy="443861"/>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a:solidFill>
                      <a:srgbClr val="002060"/>
                    </a:solidFill>
                  </a:rPr>
                  <a:t>Custom</a:t>
                </a:r>
              </a:p>
            </p:txBody>
          </p:sp>
        </p:grpSp>
        <p:grpSp>
          <p:nvGrpSpPr>
            <p:cNvPr id="81" name="Group 80"/>
            <p:cNvGrpSpPr/>
            <p:nvPr/>
          </p:nvGrpSpPr>
          <p:grpSpPr>
            <a:xfrm>
              <a:off x="6036440" y="2431515"/>
              <a:ext cx="910968" cy="2312240"/>
              <a:chOff x="6885322" y="2129432"/>
              <a:chExt cx="910968" cy="2312240"/>
            </a:xfrm>
          </p:grpSpPr>
          <p:sp>
            <p:nvSpPr>
              <p:cNvPr id="76" name="Rectangle 75"/>
              <p:cNvSpPr>
                <a:spLocks noChangeAspect="1"/>
              </p:cNvSpPr>
              <p:nvPr/>
            </p:nvSpPr>
            <p:spPr>
              <a:xfrm>
                <a:off x="6885322" y="2129432"/>
                <a:ext cx="910968" cy="443865"/>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a:solidFill>
                      <a:srgbClr val="002060"/>
                    </a:solidFill>
                  </a:rPr>
                  <a:t>iOS App Store</a:t>
                </a:r>
              </a:p>
            </p:txBody>
          </p:sp>
          <p:sp>
            <p:nvSpPr>
              <p:cNvPr id="78" name="Rectangle 77"/>
              <p:cNvSpPr>
                <a:spLocks noChangeAspect="1"/>
              </p:cNvSpPr>
              <p:nvPr/>
            </p:nvSpPr>
            <p:spPr>
              <a:xfrm>
                <a:off x="6885322" y="2596103"/>
                <a:ext cx="910968" cy="443865"/>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a:solidFill>
                      <a:srgbClr val="002060"/>
                    </a:solidFill>
                  </a:rPr>
                  <a:t>Google Play</a:t>
                </a:r>
              </a:p>
            </p:txBody>
          </p:sp>
          <p:sp>
            <p:nvSpPr>
              <p:cNvPr id="84" name="Rectangle 83"/>
              <p:cNvSpPr>
                <a:spLocks noChangeAspect="1"/>
              </p:cNvSpPr>
              <p:nvPr/>
            </p:nvSpPr>
            <p:spPr>
              <a:xfrm>
                <a:off x="6885322" y="3069100"/>
                <a:ext cx="910968" cy="443865"/>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a:solidFill>
                      <a:srgbClr val="002060"/>
                    </a:solidFill>
                  </a:rPr>
                  <a:t>MSFT Store</a:t>
                </a:r>
              </a:p>
            </p:txBody>
          </p:sp>
          <p:sp>
            <p:nvSpPr>
              <p:cNvPr id="85" name="Rectangle 84"/>
              <p:cNvSpPr>
                <a:spLocks noChangeAspect="1"/>
              </p:cNvSpPr>
              <p:nvPr/>
            </p:nvSpPr>
            <p:spPr>
              <a:xfrm>
                <a:off x="6885322" y="3532054"/>
                <a:ext cx="910968" cy="443865"/>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a:solidFill>
                      <a:srgbClr val="002060"/>
                    </a:solidFill>
                  </a:rPr>
                  <a:t>Amazon App Store</a:t>
                </a:r>
              </a:p>
            </p:txBody>
          </p:sp>
          <p:sp>
            <p:nvSpPr>
              <p:cNvPr id="86" name="Rectangle 85"/>
              <p:cNvSpPr>
                <a:spLocks noChangeAspect="1"/>
              </p:cNvSpPr>
              <p:nvPr/>
            </p:nvSpPr>
            <p:spPr>
              <a:xfrm>
                <a:off x="6885322" y="3997807"/>
                <a:ext cx="910968" cy="443865"/>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a:solidFill>
                      <a:srgbClr val="002060"/>
                    </a:solidFill>
                  </a:rPr>
                  <a:t>Custom</a:t>
                </a:r>
              </a:p>
            </p:txBody>
          </p:sp>
        </p:grpSp>
        <p:sp>
          <p:nvSpPr>
            <p:cNvPr id="38" name="Rectangle 37"/>
            <p:cNvSpPr>
              <a:spLocks noChangeAspect="1"/>
            </p:cNvSpPr>
            <p:nvPr/>
          </p:nvSpPr>
          <p:spPr>
            <a:xfrm>
              <a:off x="4796318" y="2599464"/>
              <a:ext cx="910968" cy="443861"/>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a:solidFill>
                    <a:srgbClr val="002060"/>
                  </a:solidFill>
                </a:rPr>
                <a:t>App Center</a:t>
              </a:r>
            </a:p>
          </p:txBody>
        </p:sp>
        <p:sp>
          <p:nvSpPr>
            <p:cNvPr id="50" name="Rectangle 49"/>
            <p:cNvSpPr>
              <a:spLocks noChangeAspect="1"/>
            </p:cNvSpPr>
            <p:nvPr/>
          </p:nvSpPr>
          <p:spPr>
            <a:xfrm>
              <a:off x="4790964" y="3061583"/>
              <a:ext cx="910968" cy="443861"/>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a:solidFill>
                    <a:srgbClr val="002060"/>
                  </a:solidFill>
                </a:rPr>
                <a:t>Custom</a:t>
              </a:r>
            </a:p>
          </p:txBody>
        </p:sp>
        <p:sp>
          <p:nvSpPr>
            <p:cNvPr id="56" name="Rectangle 55"/>
            <p:cNvSpPr>
              <a:spLocks noChangeAspect="1"/>
            </p:cNvSpPr>
            <p:nvPr/>
          </p:nvSpPr>
          <p:spPr>
            <a:xfrm>
              <a:off x="4794722" y="3523553"/>
              <a:ext cx="910968" cy="443865"/>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a:solidFill>
                    <a:srgbClr val="002060"/>
                  </a:solidFill>
                </a:rPr>
                <a:t>Other(s)</a:t>
              </a:r>
            </a:p>
          </p:txBody>
        </p:sp>
        <p:grpSp>
          <p:nvGrpSpPr>
            <p:cNvPr id="70" name="Group 69"/>
            <p:cNvGrpSpPr/>
            <p:nvPr/>
          </p:nvGrpSpPr>
          <p:grpSpPr>
            <a:xfrm>
              <a:off x="7146549" y="3042290"/>
              <a:ext cx="910968" cy="917832"/>
              <a:chOff x="6885322" y="2129432"/>
              <a:chExt cx="910968" cy="917832"/>
            </a:xfrm>
          </p:grpSpPr>
          <p:sp>
            <p:nvSpPr>
              <p:cNvPr id="74" name="Rectangle 73"/>
              <p:cNvSpPr>
                <a:spLocks noChangeAspect="1"/>
              </p:cNvSpPr>
              <p:nvPr/>
            </p:nvSpPr>
            <p:spPr>
              <a:xfrm>
                <a:off x="6885322" y="2129432"/>
                <a:ext cx="910968" cy="443865"/>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a:solidFill>
                      <a:srgbClr val="002060"/>
                    </a:solidFill>
                  </a:rPr>
                  <a:t>iOS App Store</a:t>
                </a:r>
              </a:p>
            </p:txBody>
          </p:sp>
          <p:sp>
            <p:nvSpPr>
              <p:cNvPr id="75" name="Rectangle 74"/>
              <p:cNvSpPr>
                <a:spLocks noChangeAspect="1"/>
              </p:cNvSpPr>
              <p:nvPr/>
            </p:nvSpPr>
            <p:spPr>
              <a:xfrm>
                <a:off x="6885322" y="2603399"/>
                <a:ext cx="910968" cy="443865"/>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a:solidFill>
                      <a:srgbClr val="002060"/>
                    </a:solidFill>
                  </a:rPr>
                  <a:t>Google Play</a:t>
                </a:r>
              </a:p>
            </p:txBody>
          </p:sp>
        </p:grpSp>
        <p:grpSp>
          <p:nvGrpSpPr>
            <p:cNvPr id="90" name="Group 89"/>
            <p:cNvGrpSpPr/>
            <p:nvPr/>
          </p:nvGrpSpPr>
          <p:grpSpPr>
            <a:xfrm>
              <a:off x="8164504" y="3050070"/>
              <a:ext cx="910968" cy="1390829"/>
              <a:chOff x="6885322" y="2129432"/>
              <a:chExt cx="910968" cy="1390829"/>
            </a:xfrm>
          </p:grpSpPr>
          <p:sp>
            <p:nvSpPr>
              <p:cNvPr id="93" name="Rectangle 92"/>
              <p:cNvSpPr>
                <a:spLocks noChangeAspect="1"/>
              </p:cNvSpPr>
              <p:nvPr/>
            </p:nvSpPr>
            <p:spPr>
              <a:xfrm>
                <a:off x="6885322" y="2129432"/>
                <a:ext cx="910968" cy="443865"/>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a:solidFill>
                      <a:srgbClr val="002060"/>
                    </a:solidFill>
                  </a:rPr>
                  <a:t>App Center</a:t>
                </a:r>
              </a:p>
            </p:txBody>
          </p:sp>
          <p:sp>
            <p:nvSpPr>
              <p:cNvPr id="94" name="Rectangle 93"/>
              <p:cNvSpPr>
                <a:spLocks noChangeAspect="1"/>
              </p:cNvSpPr>
              <p:nvPr/>
            </p:nvSpPr>
            <p:spPr>
              <a:xfrm>
                <a:off x="6885322" y="2603399"/>
                <a:ext cx="910968" cy="443865"/>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a:solidFill>
                      <a:srgbClr val="002060"/>
                    </a:solidFill>
                  </a:rPr>
                  <a:t>Custom</a:t>
                </a:r>
              </a:p>
            </p:txBody>
          </p:sp>
          <p:sp>
            <p:nvSpPr>
              <p:cNvPr id="95" name="Rectangle 94"/>
              <p:cNvSpPr>
                <a:spLocks noChangeAspect="1"/>
              </p:cNvSpPr>
              <p:nvPr/>
            </p:nvSpPr>
            <p:spPr>
              <a:xfrm>
                <a:off x="6885322" y="3076396"/>
                <a:ext cx="910968" cy="443865"/>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a:solidFill>
                      <a:srgbClr val="002060"/>
                    </a:solidFill>
                  </a:rPr>
                  <a:t>Other(s)</a:t>
                </a:r>
              </a:p>
            </p:txBody>
          </p:sp>
        </p:grpSp>
      </p:grpSp>
      <p:grpSp>
        <p:nvGrpSpPr>
          <p:cNvPr id="141" name="Group 140"/>
          <p:cNvGrpSpPr/>
          <p:nvPr/>
        </p:nvGrpSpPr>
        <p:grpSpPr>
          <a:xfrm>
            <a:off x="5542209" y="1761335"/>
            <a:ext cx="5985473" cy="2231359"/>
            <a:chOff x="4156656" y="1321001"/>
            <a:chExt cx="4489105" cy="1673519"/>
          </a:xfrm>
        </p:grpSpPr>
        <p:sp>
          <p:nvSpPr>
            <p:cNvPr id="12" name="TextBox 11"/>
            <p:cNvSpPr txBox="1"/>
            <p:nvPr/>
          </p:nvSpPr>
          <p:spPr>
            <a:xfrm>
              <a:off x="5871717" y="1353431"/>
              <a:ext cx="548640" cy="138499"/>
            </a:xfrm>
            <a:prstGeom prst="rect">
              <a:avLst/>
            </a:prstGeom>
            <a:solidFill>
              <a:schemeClr val="bg1"/>
            </a:solidFill>
            <a:ln>
              <a:solidFill>
                <a:srgbClr val="FF0000"/>
              </a:solidFill>
            </a:ln>
          </p:spPr>
          <p:txBody>
            <a:bodyPr wrap="square" lIns="0" tIns="0" rIns="0" bIns="0" rtlCol="0">
              <a:spAutoFit/>
            </a:bodyPr>
            <a:lstStyle>
              <a:defPPr>
                <a:defRPr lang="en-US"/>
              </a:defPPr>
              <a:lvl1pPr algn="ctr">
                <a:defRPr sz="900">
                  <a:solidFill>
                    <a:srgbClr val="FF0000"/>
                  </a:solidFill>
                </a:defRPr>
              </a:lvl1pPr>
            </a:lstStyle>
            <a:p>
              <a:r>
                <a:rPr lang="en-US" sz="1200"/>
                <a:t>Enterprise</a:t>
              </a:r>
            </a:p>
          </p:txBody>
        </p:sp>
        <p:sp>
          <p:nvSpPr>
            <p:cNvPr id="51" name="TextBox 50"/>
            <p:cNvSpPr txBox="1"/>
            <p:nvPr/>
          </p:nvSpPr>
          <p:spPr>
            <a:xfrm>
              <a:off x="6723267" y="1321001"/>
              <a:ext cx="548640" cy="138499"/>
            </a:xfrm>
            <a:prstGeom prst="rect">
              <a:avLst/>
            </a:prstGeom>
            <a:solidFill>
              <a:schemeClr val="bg1"/>
            </a:solidFill>
            <a:ln>
              <a:solidFill>
                <a:srgbClr val="FF0000"/>
              </a:solidFill>
            </a:ln>
          </p:spPr>
          <p:txBody>
            <a:bodyPr wrap="square" lIns="0" tIns="0" rIns="0" bIns="0" rtlCol="0">
              <a:spAutoFit/>
            </a:bodyPr>
            <a:lstStyle>
              <a:defPPr>
                <a:defRPr lang="en-US"/>
              </a:defPPr>
              <a:lvl1pPr algn="ctr">
                <a:defRPr sz="900">
                  <a:solidFill>
                    <a:srgbClr val="FF0000"/>
                  </a:solidFill>
                </a:defRPr>
              </a:lvl1pPr>
            </a:lstStyle>
            <a:p>
              <a:r>
                <a:rPr lang="en-US" sz="1200"/>
                <a:t>App Store</a:t>
              </a:r>
            </a:p>
          </p:txBody>
        </p:sp>
        <p:sp>
          <p:nvSpPr>
            <p:cNvPr id="91" name="TextBox 90"/>
            <p:cNvSpPr txBox="1"/>
            <p:nvPr/>
          </p:nvSpPr>
          <p:spPr>
            <a:xfrm>
              <a:off x="4156656" y="2442745"/>
              <a:ext cx="548640" cy="138499"/>
            </a:xfrm>
            <a:prstGeom prst="rect">
              <a:avLst/>
            </a:prstGeom>
            <a:solidFill>
              <a:schemeClr val="bg1"/>
            </a:solidFill>
            <a:ln>
              <a:solidFill>
                <a:srgbClr val="FF0000"/>
              </a:solidFill>
            </a:ln>
          </p:spPr>
          <p:txBody>
            <a:bodyPr wrap="square" lIns="0" tIns="0" rIns="0" bIns="0" rtlCol="0">
              <a:spAutoFit/>
            </a:bodyPr>
            <a:lstStyle/>
            <a:p>
              <a:pPr algn="ctr"/>
              <a:r>
                <a:rPr lang="en-US" sz="1200">
                  <a:solidFill>
                    <a:srgbClr val="FF0000"/>
                  </a:solidFill>
                </a:rPr>
                <a:t>Release</a:t>
              </a:r>
            </a:p>
          </p:txBody>
        </p:sp>
        <p:sp>
          <p:nvSpPr>
            <p:cNvPr id="98" name="TextBox 97"/>
            <p:cNvSpPr txBox="1"/>
            <p:nvPr/>
          </p:nvSpPr>
          <p:spPr>
            <a:xfrm>
              <a:off x="4960626" y="2252300"/>
              <a:ext cx="548640" cy="138499"/>
            </a:xfrm>
            <a:prstGeom prst="rect">
              <a:avLst/>
            </a:prstGeom>
            <a:solidFill>
              <a:schemeClr val="bg1"/>
            </a:solidFill>
            <a:ln>
              <a:solidFill>
                <a:srgbClr val="FF0000"/>
              </a:solidFill>
            </a:ln>
          </p:spPr>
          <p:txBody>
            <a:bodyPr wrap="square" lIns="0" tIns="0" rIns="0" bIns="0" rtlCol="0">
              <a:spAutoFit/>
            </a:bodyPr>
            <a:lstStyle>
              <a:defPPr>
                <a:defRPr lang="en-US"/>
              </a:defPPr>
              <a:lvl1pPr algn="ctr">
                <a:defRPr sz="900">
                  <a:solidFill>
                    <a:srgbClr val="FF0000"/>
                  </a:solidFill>
                </a:defRPr>
              </a:lvl1pPr>
            </a:lstStyle>
            <a:p>
              <a:r>
                <a:rPr lang="en-US" sz="1200"/>
                <a:t>Beta</a:t>
              </a:r>
            </a:p>
          </p:txBody>
        </p:sp>
        <p:sp>
          <p:nvSpPr>
            <p:cNvPr id="69" name="TextBox 68"/>
            <p:cNvSpPr txBox="1"/>
            <p:nvPr/>
          </p:nvSpPr>
          <p:spPr>
            <a:xfrm>
              <a:off x="6449603" y="2167823"/>
              <a:ext cx="548640" cy="138499"/>
            </a:xfrm>
            <a:prstGeom prst="rect">
              <a:avLst/>
            </a:prstGeom>
            <a:solidFill>
              <a:schemeClr val="bg1"/>
            </a:solidFill>
            <a:ln>
              <a:solidFill>
                <a:srgbClr val="FF0000"/>
              </a:solidFill>
            </a:ln>
          </p:spPr>
          <p:txBody>
            <a:bodyPr wrap="square" lIns="0" tIns="0" rIns="0" bIns="0" rtlCol="0">
              <a:spAutoFit/>
            </a:bodyPr>
            <a:lstStyle>
              <a:defPPr>
                <a:defRPr lang="en-US"/>
              </a:defPPr>
              <a:lvl1pPr algn="ctr">
                <a:defRPr sz="900">
                  <a:solidFill>
                    <a:srgbClr val="FF0000"/>
                  </a:solidFill>
                </a:defRPr>
              </a:lvl1pPr>
            </a:lstStyle>
            <a:p>
              <a:r>
                <a:rPr lang="en-US" sz="1200"/>
                <a:t>Release</a:t>
              </a:r>
            </a:p>
          </p:txBody>
        </p:sp>
        <p:sp>
          <p:nvSpPr>
            <p:cNvPr id="92" name="TextBox 91"/>
            <p:cNvSpPr txBox="1"/>
            <p:nvPr/>
          </p:nvSpPr>
          <p:spPr>
            <a:xfrm>
              <a:off x="7179407" y="2113801"/>
              <a:ext cx="548640" cy="138499"/>
            </a:xfrm>
            <a:prstGeom prst="rect">
              <a:avLst/>
            </a:prstGeom>
            <a:solidFill>
              <a:schemeClr val="bg1"/>
            </a:solidFill>
            <a:ln>
              <a:solidFill>
                <a:srgbClr val="FF0000"/>
              </a:solidFill>
            </a:ln>
          </p:spPr>
          <p:txBody>
            <a:bodyPr wrap="square" lIns="0" tIns="0" rIns="0" bIns="0" rtlCol="0">
              <a:spAutoFit/>
            </a:bodyPr>
            <a:lstStyle>
              <a:defPPr>
                <a:defRPr lang="en-US"/>
              </a:defPPr>
              <a:lvl1pPr algn="ctr">
                <a:defRPr sz="900">
                  <a:solidFill>
                    <a:srgbClr val="FF0000"/>
                  </a:solidFill>
                </a:defRPr>
              </a:lvl1pPr>
            </a:lstStyle>
            <a:p>
              <a:r>
                <a:rPr lang="en-US" sz="1200"/>
                <a:t>Beta</a:t>
              </a:r>
            </a:p>
          </p:txBody>
        </p:sp>
        <p:sp>
          <p:nvSpPr>
            <p:cNvPr id="99" name="TextBox 98"/>
            <p:cNvSpPr txBox="1"/>
            <p:nvPr/>
          </p:nvSpPr>
          <p:spPr>
            <a:xfrm>
              <a:off x="7319317" y="2856021"/>
              <a:ext cx="548640" cy="138499"/>
            </a:xfrm>
            <a:prstGeom prst="rect">
              <a:avLst/>
            </a:prstGeom>
            <a:solidFill>
              <a:schemeClr val="bg1"/>
            </a:solidFill>
            <a:ln>
              <a:solidFill>
                <a:srgbClr val="FF0000"/>
              </a:solidFill>
            </a:ln>
          </p:spPr>
          <p:txBody>
            <a:bodyPr wrap="square" lIns="0" tIns="0" rIns="0" bIns="0" rtlCol="0">
              <a:spAutoFit/>
            </a:bodyPr>
            <a:lstStyle/>
            <a:p>
              <a:pPr algn="ctr"/>
              <a:r>
                <a:rPr lang="en-US" sz="1200">
                  <a:solidFill>
                    <a:srgbClr val="FF0000"/>
                  </a:solidFill>
                </a:rPr>
                <a:t>Yes</a:t>
              </a:r>
            </a:p>
          </p:txBody>
        </p:sp>
        <p:sp>
          <p:nvSpPr>
            <p:cNvPr id="100" name="TextBox 99"/>
            <p:cNvSpPr txBox="1"/>
            <p:nvPr/>
          </p:nvSpPr>
          <p:spPr>
            <a:xfrm>
              <a:off x="8097121" y="2843528"/>
              <a:ext cx="548640" cy="138499"/>
            </a:xfrm>
            <a:prstGeom prst="rect">
              <a:avLst/>
            </a:prstGeom>
            <a:solidFill>
              <a:schemeClr val="bg1"/>
            </a:solidFill>
            <a:ln>
              <a:solidFill>
                <a:srgbClr val="FF0000"/>
              </a:solidFill>
            </a:ln>
          </p:spPr>
          <p:txBody>
            <a:bodyPr wrap="square" lIns="0" tIns="0" rIns="0" bIns="0" rtlCol="0">
              <a:spAutoFit/>
            </a:bodyPr>
            <a:lstStyle/>
            <a:p>
              <a:pPr algn="ctr"/>
              <a:r>
                <a:rPr lang="en-US" sz="1200">
                  <a:solidFill>
                    <a:srgbClr val="FF0000"/>
                  </a:solidFill>
                </a:rPr>
                <a:t>No</a:t>
              </a:r>
            </a:p>
          </p:txBody>
        </p:sp>
      </p:grpSp>
      <p:grpSp>
        <p:nvGrpSpPr>
          <p:cNvPr id="143" name="Group 142"/>
          <p:cNvGrpSpPr/>
          <p:nvPr/>
        </p:nvGrpSpPr>
        <p:grpSpPr>
          <a:xfrm>
            <a:off x="9766913" y="20735"/>
            <a:ext cx="2221049" cy="535413"/>
            <a:chOff x="7325184" y="44735"/>
            <a:chExt cx="1665787" cy="401560"/>
          </a:xfrm>
        </p:grpSpPr>
        <p:sp>
          <p:nvSpPr>
            <p:cNvPr id="131" name="TextBox 130"/>
            <p:cNvSpPr txBox="1"/>
            <p:nvPr/>
          </p:nvSpPr>
          <p:spPr>
            <a:xfrm>
              <a:off x="7977092" y="107015"/>
              <a:ext cx="1013879" cy="276999"/>
            </a:xfrm>
            <a:prstGeom prst="rect">
              <a:avLst/>
            </a:prstGeom>
            <a:solidFill>
              <a:schemeClr val="bg1"/>
            </a:solidFill>
            <a:ln>
              <a:solidFill>
                <a:srgbClr val="FF0000"/>
              </a:solidFill>
            </a:ln>
          </p:spPr>
          <p:txBody>
            <a:bodyPr wrap="square" lIns="121920" tIns="0" rIns="0" bIns="0" rtlCol="0">
              <a:spAutoFit/>
            </a:bodyPr>
            <a:lstStyle>
              <a:defPPr>
                <a:defRPr lang="en-US"/>
              </a:defPPr>
              <a:lvl1pPr algn="ctr">
                <a:defRPr sz="900">
                  <a:solidFill>
                    <a:srgbClr val="FF0000"/>
                  </a:solidFill>
                </a:defRPr>
              </a:lvl1pPr>
            </a:lstStyle>
            <a:p>
              <a:pPr algn="l"/>
              <a:r>
                <a:rPr lang="en-US" sz="2400"/>
                <a:t>Decision</a:t>
              </a:r>
            </a:p>
          </p:txBody>
        </p:sp>
        <p:sp>
          <p:nvSpPr>
            <p:cNvPr id="134" name="Equal 133"/>
            <p:cNvSpPr/>
            <p:nvPr/>
          </p:nvSpPr>
          <p:spPr>
            <a:xfrm>
              <a:off x="7325184" y="44735"/>
              <a:ext cx="589166" cy="401560"/>
            </a:xfrm>
            <a:prstGeom prst="mathEqual">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grpSp>
      <p:grpSp>
        <p:nvGrpSpPr>
          <p:cNvPr id="144" name="Group 143"/>
          <p:cNvGrpSpPr/>
          <p:nvPr/>
        </p:nvGrpSpPr>
        <p:grpSpPr>
          <a:xfrm>
            <a:off x="9751565" y="561912"/>
            <a:ext cx="2300748" cy="1484634"/>
            <a:chOff x="7346161" y="438460"/>
            <a:chExt cx="1725561" cy="1113475"/>
          </a:xfrm>
        </p:grpSpPr>
        <p:sp>
          <p:nvSpPr>
            <p:cNvPr id="132" name="Oval 131"/>
            <p:cNvSpPr>
              <a:spLocks noChangeAspect="1"/>
            </p:cNvSpPr>
            <p:nvPr/>
          </p:nvSpPr>
          <p:spPr>
            <a:xfrm>
              <a:off x="7977093" y="438460"/>
              <a:ext cx="1094629" cy="1113475"/>
            </a:xfrm>
            <a:prstGeom prst="ellipse">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a:t>Action</a:t>
              </a:r>
            </a:p>
          </p:txBody>
        </p:sp>
        <p:sp>
          <p:nvSpPr>
            <p:cNvPr id="135" name="Equal 134"/>
            <p:cNvSpPr/>
            <p:nvPr/>
          </p:nvSpPr>
          <p:spPr>
            <a:xfrm>
              <a:off x="7346161" y="725986"/>
              <a:ext cx="589166" cy="401560"/>
            </a:xfrm>
            <a:prstGeom prst="mathEqual">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grpSp>
      <p:grpSp>
        <p:nvGrpSpPr>
          <p:cNvPr id="142" name="Group 141"/>
          <p:cNvGrpSpPr/>
          <p:nvPr/>
        </p:nvGrpSpPr>
        <p:grpSpPr>
          <a:xfrm>
            <a:off x="4797626" y="3598183"/>
            <a:ext cx="6271653" cy="2561950"/>
            <a:chOff x="3598219" y="2698637"/>
            <a:chExt cx="4703740" cy="1921462"/>
          </a:xfrm>
        </p:grpSpPr>
        <p:grpSp>
          <p:nvGrpSpPr>
            <p:cNvPr id="67" name="Group 66"/>
            <p:cNvGrpSpPr/>
            <p:nvPr/>
          </p:nvGrpSpPr>
          <p:grpSpPr>
            <a:xfrm>
              <a:off x="3598219" y="3071102"/>
              <a:ext cx="102759" cy="1441091"/>
              <a:chOff x="3586778" y="2953703"/>
              <a:chExt cx="102759" cy="1441091"/>
            </a:xfrm>
          </p:grpSpPr>
          <p:sp>
            <p:nvSpPr>
              <p:cNvPr id="64" name="Oval 63"/>
              <p:cNvSpPr>
                <a:spLocks noChangeAspect="1"/>
              </p:cNvSpPr>
              <p:nvPr/>
            </p:nvSpPr>
            <p:spPr>
              <a:xfrm>
                <a:off x="3586778" y="2953703"/>
                <a:ext cx="102759" cy="100584"/>
              </a:xfrm>
              <a:prstGeom prst="ellipse">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1" name="Oval 100"/>
              <p:cNvSpPr>
                <a:spLocks noChangeAspect="1"/>
              </p:cNvSpPr>
              <p:nvPr/>
            </p:nvSpPr>
            <p:spPr>
              <a:xfrm>
                <a:off x="3586778" y="3419183"/>
                <a:ext cx="102759" cy="100584"/>
              </a:xfrm>
              <a:prstGeom prst="ellipse">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3" name="Oval 102"/>
              <p:cNvSpPr>
                <a:spLocks noChangeAspect="1"/>
              </p:cNvSpPr>
              <p:nvPr/>
            </p:nvSpPr>
            <p:spPr>
              <a:xfrm>
                <a:off x="3586778" y="3850349"/>
                <a:ext cx="102759" cy="100584"/>
              </a:xfrm>
              <a:prstGeom prst="ellipse">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6" name="Oval 105"/>
              <p:cNvSpPr>
                <a:spLocks noChangeAspect="1"/>
              </p:cNvSpPr>
              <p:nvPr/>
            </p:nvSpPr>
            <p:spPr>
              <a:xfrm>
                <a:off x="3586778" y="4294210"/>
                <a:ext cx="102759" cy="100584"/>
              </a:xfrm>
              <a:prstGeom prst="ellipse">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grpSp>
          <p:nvGrpSpPr>
            <p:cNvPr id="107" name="Group 106"/>
            <p:cNvGrpSpPr/>
            <p:nvPr/>
          </p:nvGrpSpPr>
          <p:grpSpPr>
            <a:xfrm>
              <a:off x="6072530" y="2698637"/>
              <a:ext cx="102759" cy="1492163"/>
              <a:chOff x="3586778" y="2953703"/>
              <a:chExt cx="102759" cy="1492163"/>
            </a:xfrm>
          </p:grpSpPr>
          <p:sp>
            <p:nvSpPr>
              <p:cNvPr id="108" name="Oval 107"/>
              <p:cNvSpPr>
                <a:spLocks noChangeAspect="1"/>
              </p:cNvSpPr>
              <p:nvPr/>
            </p:nvSpPr>
            <p:spPr>
              <a:xfrm>
                <a:off x="3586778" y="2953703"/>
                <a:ext cx="102759" cy="100584"/>
              </a:xfrm>
              <a:prstGeom prst="ellipse">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9" name="Oval 108"/>
              <p:cNvSpPr>
                <a:spLocks noChangeAspect="1"/>
              </p:cNvSpPr>
              <p:nvPr/>
            </p:nvSpPr>
            <p:spPr>
              <a:xfrm>
                <a:off x="3586778" y="3419183"/>
                <a:ext cx="102759" cy="100584"/>
              </a:xfrm>
              <a:prstGeom prst="ellipse">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0" name="Oval 109"/>
              <p:cNvSpPr>
                <a:spLocks noChangeAspect="1"/>
              </p:cNvSpPr>
              <p:nvPr/>
            </p:nvSpPr>
            <p:spPr>
              <a:xfrm>
                <a:off x="3586778" y="3886829"/>
                <a:ext cx="102759" cy="100584"/>
              </a:xfrm>
              <a:prstGeom prst="ellipse">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1" name="Oval 110"/>
              <p:cNvSpPr>
                <a:spLocks noChangeAspect="1"/>
              </p:cNvSpPr>
              <p:nvPr/>
            </p:nvSpPr>
            <p:spPr>
              <a:xfrm>
                <a:off x="3586778" y="4345282"/>
                <a:ext cx="102759" cy="100584"/>
              </a:xfrm>
              <a:prstGeom prst="ellipse">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grpSp>
          <p:nvGrpSpPr>
            <p:cNvPr id="113" name="Group 112"/>
            <p:cNvGrpSpPr/>
            <p:nvPr/>
          </p:nvGrpSpPr>
          <p:grpSpPr>
            <a:xfrm>
              <a:off x="7167532" y="3356643"/>
              <a:ext cx="102759" cy="566064"/>
              <a:chOff x="3586778" y="2953703"/>
              <a:chExt cx="102759" cy="566064"/>
            </a:xfrm>
          </p:grpSpPr>
          <p:sp>
            <p:nvSpPr>
              <p:cNvPr id="115" name="Oval 114"/>
              <p:cNvSpPr>
                <a:spLocks noChangeAspect="1"/>
              </p:cNvSpPr>
              <p:nvPr/>
            </p:nvSpPr>
            <p:spPr>
              <a:xfrm>
                <a:off x="3586778" y="2953703"/>
                <a:ext cx="102759" cy="100584"/>
              </a:xfrm>
              <a:prstGeom prst="ellipse">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6" name="Oval 115"/>
              <p:cNvSpPr>
                <a:spLocks noChangeAspect="1"/>
              </p:cNvSpPr>
              <p:nvPr/>
            </p:nvSpPr>
            <p:spPr>
              <a:xfrm>
                <a:off x="3586778" y="3419183"/>
                <a:ext cx="102759" cy="100584"/>
              </a:xfrm>
              <a:prstGeom prst="ellipse">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grpSp>
          <p:nvGrpSpPr>
            <p:cNvPr id="119" name="Group 118"/>
            <p:cNvGrpSpPr/>
            <p:nvPr/>
          </p:nvGrpSpPr>
          <p:grpSpPr>
            <a:xfrm>
              <a:off x="8199200" y="3344749"/>
              <a:ext cx="102759" cy="997230"/>
              <a:chOff x="3586778" y="2953703"/>
              <a:chExt cx="102759" cy="997230"/>
            </a:xfrm>
          </p:grpSpPr>
          <p:sp>
            <p:nvSpPr>
              <p:cNvPr id="120" name="Oval 119"/>
              <p:cNvSpPr>
                <a:spLocks noChangeAspect="1"/>
              </p:cNvSpPr>
              <p:nvPr/>
            </p:nvSpPr>
            <p:spPr>
              <a:xfrm>
                <a:off x="3586778" y="2953703"/>
                <a:ext cx="102759" cy="100584"/>
              </a:xfrm>
              <a:prstGeom prst="ellipse">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1" name="Oval 120"/>
              <p:cNvSpPr>
                <a:spLocks noChangeAspect="1"/>
              </p:cNvSpPr>
              <p:nvPr/>
            </p:nvSpPr>
            <p:spPr>
              <a:xfrm>
                <a:off x="3586778" y="3419183"/>
                <a:ext cx="102759" cy="100584"/>
              </a:xfrm>
              <a:prstGeom prst="ellipse">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2" name="Oval 121"/>
              <p:cNvSpPr>
                <a:spLocks noChangeAspect="1"/>
              </p:cNvSpPr>
              <p:nvPr/>
            </p:nvSpPr>
            <p:spPr>
              <a:xfrm>
                <a:off x="3586778" y="3850349"/>
                <a:ext cx="102759" cy="100584"/>
              </a:xfrm>
              <a:prstGeom prst="ellipse">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sp>
          <p:nvSpPr>
            <p:cNvPr id="126" name="Oval 125"/>
            <p:cNvSpPr>
              <a:spLocks noChangeAspect="1"/>
            </p:cNvSpPr>
            <p:nvPr/>
          </p:nvSpPr>
          <p:spPr>
            <a:xfrm>
              <a:off x="6069256" y="4519515"/>
              <a:ext cx="102759" cy="100584"/>
            </a:xfrm>
            <a:prstGeom prst="ellipse">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137" name="Group 136"/>
            <p:cNvGrpSpPr/>
            <p:nvPr/>
          </p:nvGrpSpPr>
          <p:grpSpPr>
            <a:xfrm>
              <a:off x="4827220" y="2896426"/>
              <a:ext cx="102759" cy="997230"/>
              <a:chOff x="3586778" y="2953703"/>
              <a:chExt cx="102759" cy="997230"/>
            </a:xfrm>
          </p:grpSpPr>
          <p:sp>
            <p:nvSpPr>
              <p:cNvPr id="138" name="Oval 137"/>
              <p:cNvSpPr>
                <a:spLocks noChangeAspect="1"/>
              </p:cNvSpPr>
              <p:nvPr/>
            </p:nvSpPr>
            <p:spPr>
              <a:xfrm>
                <a:off x="3586778" y="2953703"/>
                <a:ext cx="102759" cy="100584"/>
              </a:xfrm>
              <a:prstGeom prst="ellipse">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39" name="Oval 138"/>
              <p:cNvSpPr>
                <a:spLocks noChangeAspect="1"/>
              </p:cNvSpPr>
              <p:nvPr/>
            </p:nvSpPr>
            <p:spPr>
              <a:xfrm>
                <a:off x="3586778" y="3419183"/>
                <a:ext cx="102759" cy="100584"/>
              </a:xfrm>
              <a:prstGeom prst="ellipse">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0" name="Oval 139"/>
              <p:cNvSpPr>
                <a:spLocks noChangeAspect="1"/>
              </p:cNvSpPr>
              <p:nvPr/>
            </p:nvSpPr>
            <p:spPr>
              <a:xfrm>
                <a:off x="3586778" y="3850349"/>
                <a:ext cx="102759" cy="100584"/>
              </a:xfrm>
              <a:prstGeom prst="ellipse">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grpSp>
      <p:sp>
        <p:nvSpPr>
          <p:cNvPr id="4" name="Content Placeholder 3"/>
          <p:cNvSpPr>
            <a:spLocks noGrp="1"/>
          </p:cNvSpPr>
          <p:nvPr>
            <p:ph idx="1"/>
          </p:nvPr>
        </p:nvSpPr>
        <p:spPr>
          <a:xfrm>
            <a:off x="609600" y="1341121"/>
            <a:ext cx="4628951" cy="4398719"/>
          </a:xfrm>
        </p:spPr>
        <p:txBody>
          <a:bodyPr>
            <a:normAutofit/>
          </a:bodyPr>
          <a:lstStyle/>
          <a:p>
            <a:pPr marL="0" indent="0">
              <a:buNone/>
            </a:pPr>
            <a:r>
              <a:rPr lang="en-US">
                <a:latin typeface="Calibri Light" panose="020F0302020204030204" pitchFamily="34" charset="0"/>
              </a:rPr>
              <a:t>The idea of deployment is simple, but with each decision, actions need to be accounted for related to:</a:t>
            </a:r>
          </a:p>
          <a:p>
            <a:pPr>
              <a:lnSpc>
                <a:spcPct val="100000"/>
              </a:lnSpc>
              <a:spcBef>
                <a:spcPts val="600"/>
              </a:spcBef>
            </a:pPr>
            <a:r>
              <a:rPr lang="en-US">
                <a:latin typeface="Calibri Light" panose="020F0302020204030204" pitchFamily="34" charset="0"/>
              </a:rPr>
              <a:t>Provisioning</a:t>
            </a:r>
          </a:p>
          <a:p>
            <a:pPr>
              <a:lnSpc>
                <a:spcPct val="100000"/>
              </a:lnSpc>
              <a:spcBef>
                <a:spcPts val="600"/>
              </a:spcBef>
            </a:pPr>
            <a:r>
              <a:rPr lang="en-US">
                <a:latin typeface="Calibri Light" panose="020F0302020204030204" pitchFamily="34" charset="0"/>
              </a:rPr>
              <a:t>Certificates</a:t>
            </a:r>
          </a:p>
          <a:p>
            <a:pPr>
              <a:lnSpc>
                <a:spcPct val="100000"/>
              </a:lnSpc>
              <a:spcBef>
                <a:spcPts val="600"/>
              </a:spcBef>
            </a:pPr>
            <a:r>
              <a:rPr lang="en-US">
                <a:latin typeface="Calibri Light" panose="020F0302020204030204" pitchFamily="34" charset="0"/>
              </a:rPr>
              <a:t>DRM</a:t>
            </a:r>
          </a:p>
          <a:p>
            <a:pPr>
              <a:lnSpc>
                <a:spcPct val="100000"/>
              </a:lnSpc>
              <a:spcBef>
                <a:spcPts val="600"/>
              </a:spcBef>
            </a:pPr>
            <a:r>
              <a:rPr lang="en-US">
                <a:latin typeface="Calibri Light" panose="020F0302020204030204" pitchFamily="34" charset="0"/>
              </a:rPr>
              <a:t>Security</a:t>
            </a:r>
          </a:p>
          <a:p>
            <a:pPr>
              <a:lnSpc>
                <a:spcPct val="100000"/>
              </a:lnSpc>
              <a:spcBef>
                <a:spcPts val="600"/>
              </a:spcBef>
            </a:pPr>
            <a:r>
              <a:rPr lang="en-US">
                <a:latin typeface="Calibri Light" panose="020F0302020204030204" pitchFamily="34" charset="0"/>
              </a:rPr>
              <a:t>etc.</a:t>
            </a:r>
            <a:endParaRPr lang="en-US"/>
          </a:p>
        </p:txBody>
      </p:sp>
    </p:spTree>
    <p:extLst>
      <p:ext uri="{BB962C8B-B14F-4D97-AF65-F5344CB8AC3E}">
        <p14:creationId xmlns:p14="http://schemas.microsoft.com/office/powerpoint/2010/main" val="1217497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fade">
                                      <p:cBhvr>
                                        <p:cTn id="7" dur="500"/>
                                        <p:tgtEl>
                                          <p:spTgt spid="141"/>
                                        </p:tgtEl>
                                      </p:cBhvr>
                                    </p:animEffect>
                                  </p:childTnLst>
                                </p:cTn>
                              </p:par>
                              <p:par>
                                <p:cTn id="8" presetID="10" presetClass="entr" presetSubtype="0" fill="hold" nodeType="withEffect">
                                  <p:stCondLst>
                                    <p:cond delay="0"/>
                                  </p:stCondLst>
                                  <p:childTnLst>
                                    <p:set>
                                      <p:cBhvr>
                                        <p:cTn id="9" dur="1" fill="hold">
                                          <p:stCondLst>
                                            <p:cond delay="0"/>
                                          </p:stCondLst>
                                        </p:cTn>
                                        <p:tgtEl>
                                          <p:spTgt spid="146"/>
                                        </p:tgtEl>
                                        <p:attrNameLst>
                                          <p:attrName>style.visibility</p:attrName>
                                        </p:attrNameLst>
                                      </p:cBhvr>
                                      <p:to>
                                        <p:strVal val="visible"/>
                                      </p:to>
                                    </p:set>
                                    <p:animEffect transition="in" filter="fade">
                                      <p:cBhvr>
                                        <p:cTn id="10" dur="500"/>
                                        <p:tgtEl>
                                          <p:spTgt spid="146"/>
                                        </p:tgtEl>
                                      </p:cBhvr>
                                    </p:animEffect>
                                  </p:childTnLst>
                                </p:cTn>
                              </p:par>
                              <p:par>
                                <p:cTn id="11" presetID="10" presetClass="entr" presetSubtype="0" fill="hold" nodeType="withEffect">
                                  <p:stCondLst>
                                    <p:cond delay="0"/>
                                  </p:stCondLst>
                                  <p:childTnLst>
                                    <p:set>
                                      <p:cBhvr>
                                        <p:cTn id="12" dur="1" fill="hold">
                                          <p:stCondLst>
                                            <p:cond delay="0"/>
                                          </p:stCondLst>
                                        </p:cTn>
                                        <p:tgtEl>
                                          <p:spTgt spid="143"/>
                                        </p:tgtEl>
                                        <p:attrNameLst>
                                          <p:attrName>style.visibility</p:attrName>
                                        </p:attrNameLst>
                                      </p:cBhvr>
                                      <p:to>
                                        <p:strVal val="visible"/>
                                      </p:to>
                                    </p:set>
                                    <p:animEffect transition="in" filter="fade">
                                      <p:cBhvr>
                                        <p:cTn id="13" dur="500"/>
                                        <p:tgtEl>
                                          <p:spTgt spid="143"/>
                                        </p:tgtEl>
                                      </p:cBhvr>
                                    </p:animEffect>
                                  </p:childTnLst>
                                </p:cTn>
                              </p:par>
                              <p:par>
                                <p:cTn id="14" presetID="10" presetClass="entr" presetSubtype="0" fill="hold" nodeType="withEffect">
                                  <p:stCondLst>
                                    <p:cond delay="0"/>
                                  </p:stCondLst>
                                  <p:childTnLst>
                                    <p:set>
                                      <p:cBhvr>
                                        <p:cTn id="15" dur="1" fill="hold">
                                          <p:stCondLst>
                                            <p:cond delay="0"/>
                                          </p:stCondLst>
                                        </p:cTn>
                                        <p:tgtEl>
                                          <p:spTgt spid="142"/>
                                        </p:tgtEl>
                                        <p:attrNameLst>
                                          <p:attrName>style.visibility</p:attrName>
                                        </p:attrNameLst>
                                      </p:cBhvr>
                                      <p:to>
                                        <p:strVal val="visible"/>
                                      </p:to>
                                    </p:set>
                                    <p:animEffect transition="in" filter="fade">
                                      <p:cBhvr>
                                        <p:cTn id="16" dur="500"/>
                                        <p:tgtEl>
                                          <p:spTgt spid="142"/>
                                        </p:tgtEl>
                                      </p:cBhvr>
                                    </p:animEffect>
                                  </p:childTnLst>
                                </p:cTn>
                              </p:par>
                              <p:par>
                                <p:cTn id="17" presetID="10" presetClass="entr" presetSubtype="0" fill="hold" nodeType="withEffect">
                                  <p:stCondLst>
                                    <p:cond delay="0"/>
                                  </p:stCondLst>
                                  <p:childTnLst>
                                    <p:set>
                                      <p:cBhvr>
                                        <p:cTn id="18" dur="1" fill="hold">
                                          <p:stCondLst>
                                            <p:cond delay="0"/>
                                          </p:stCondLst>
                                        </p:cTn>
                                        <p:tgtEl>
                                          <p:spTgt spid="144"/>
                                        </p:tgtEl>
                                        <p:attrNameLst>
                                          <p:attrName>style.visibility</p:attrName>
                                        </p:attrNameLst>
                                      </p:cBhvr>
                                      <p:to>
                                        <p:strVal val="visible"/>
                                      </p:to>
                                    </p:set>
                                    <p:animEffect transition="in" filter="fade">
                                      <p:cBhvr>
                                        <p:cTn id="19" dur="500"/>
                                        <p:tgtEl>
                                          <p:spTgt spid="144"/>
                                        </p:tgtEl>
                                      </p:cBhvr>
                                    </p:animEffect>
                                  </p:childTnLst>
                                </p:cTn>
                              </p:par>
                              <p:par>
                                <p:cTn id="20" presetID="10" presetClass="entr" presetSubtype="0" fill="hold" nodeType="withEffect">
                                  <p:stCondLst>
                                    <p:cond delay="0"/>
                                  </p:stCondLst>
                                  <p:childTnLst>
                                    <p:set>
                                      <p:cBhvr>
                                        <p:cTn id="21" dur="1" fill="hold">
                                          <p:stCondLst>
                                            <p:cond delay="0"/>
                                          </p:stCondLst>
                                        </p:cTn>
                                        <p:tgtEl>
                                          <p:spTgt spid="147"/>
                                        </p:tgtEl>
                                        <p:attrNameLst>
                                          <p:attrName>style.visibility</p:attrName>
                                        </p:attrNameLst>
                                      </p:cBhvr>
                                      <p:to>
                                        <p:strVal val="visible"/>
                                      </p:to>
                                    </p:set>
                                    <p:animEffect transition="in" filter="fade">
                                      <p:cBhvr>
                                        <p:cTn id="22"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UI testing vs. Unit testing</a:t>
            </a:r>
          </a:p>
        </p:txBody>
      </p:sp>
      <p:sp>
        <p:nvSpPr>
          <p:cNvPr id="3" name="Content Placeholder 2"/>
          <p:cNvSpPr>
            <a:spLocks noGrp="1"/>
          </p:cNvSpPr>
          <p:nvPr>
            <p:ph idx="1"/>
          </p:nvPr>
        </p:nvSpPr>
        <p:spPr/>
        <p:txBody>
          <a:bodyPr/>
          <a:lstStyle/>
          <a:p>
            <a:r>
              <a:rPr lang="en-US" sz="2600"/>
              <a:t>Similarities</a:t>
            </a:r>
          </a:p>
          <a:p>
            <a:pPr lvl="1"/>
            <a:r>
              <a:rPr lang="en-US" sz="2200">
                <a:latin typeface="Calibri Light"/>
                <a:cs typeface="Calibri Light"/>
              </a:rPr>
              <a:t>Tests should be short and focus on one aspect of the app at a time</a:t>
            </a:r>
          </a:p>
          <a:p>
            <a:pPr lvl="1"/>
            <a:endParaRPr lang="en-US" sz="2200">
              <a:latin typeface="Calibri Light"/>
              <a:cs typeface="Calibri Light"/>
            </a:endParaRPr>
          </a:p>
          <a:p>
            <a:r>
              <a:rPr lang="en-US" sz="2600"/>
              <a:t>Differences</a:t>
            </a:r>
          </a:p>
          <a:p>
            <a:pPr lvl="1"/>
            <a:r>
              <a:rPr lang="en-US" sz="2200">
                <a:latin typeface="Calibri Light"/>
                <a:cs typeface="Calibri Light"/>
              </a:rPr>
              <a:t>UI testing tests the integration of systems; unit testing tests a single, isolated system</a:t>
            </a:r>
          </a:p>
          <a:p>
            <a:pPr lvl="1"/>
            <a:r>
              <a:rPr lang="en-US" sz="2200">
                <a:latin typeface="Calibri Light"/>
                <a:cs typeface="Calibri Light"/>
              </a:rPr>
              <a:t>UI testing can’t mock systems easily because of compiled binaries</a:t>
            </a:r>
          </a:p>
          <a:p>
            <a:pPr lvl="1"/>
            <a:r>
              <a:rPr lang="en-US" sz="2200">
                <a:latin typeface="Calibri Light"/>
                <a:cs typeface="Calibri Light"/>
              </a:rPr>
              <a:t>The system under test (SUT) with UI testing is a behavior or feature of the app</a:t>
            </a:r>
          </a:p>
          <a:p>
            <a:endParaRPr lang="en-US"/>
          </a:p>
        </p:txBody>
      </p:sp>
    </p:spTree>
    <p:extLst>
      <p:ext uri="{BB962C8B-B14F-4D97-AF65-F5344CB8AC3E}">
        <p14:creationId xmlns:p14="http://schemas.microsoft.com/office/powerpoint/2010/main" val="35164033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phone-6-silver.png"/>
          <p:cNvPicPr>
            <a:picLocks noChangeAspect="1"/>
          </p:cNvPicPr>
          <p:nvPr/>
        </p:nvPicPr>
        <p:blipFill>
          <a:blip r:embed="rId3">
            <a:extLst/>
          </a:blip>
          <a:stretch>
            <a:fillRect/>
          </a:stretch>
        </p:blipFill>
        <p:spPr>
          <a:xfrm>
            <a:off x="4858076" y="948015"/>
            <a:ext cx="2478909" cy="4952117"/>
          </a:xfrm>
          <a:prstGeom prst="rect">
            <a:avLst/>
          </a:prstGeom>
          <a:ln w="12700">
            <a:miter lim="400000"/>
          </a:ln>
        </p:spPr>
      </p:pic>
      <p:sp>
        <p:nvSpPr>
          <p:cNvPr id="18" name="Shape 143"/>
          <p:cNvSpPr/>
          <p:nvPr/>
        </p:nvSpPr>
        <p:spPr>
          <a:xfrm>
            <a:off x="5024438" y="1524000"/>
            <a:ext cx="2143126" cy="3810001"/>
          </a:xfrm>
          <a:prstGeom prst="rect">
            <a:avLst/>
          </a:prstGeom>
          <a:solidFill>
            <a:srgbClr val="FFFFFF"/>
          </a:solidFill>
          <a:ln w="3175">
            <a:solidFill>
              <a:srgbClr val="A6AAA9"/>
            </a:solidFill>
            <a:miter lim="400000"/>
          </a:ln>
        </p:spPr>
        <p:txBody>
          <a:bodyPr lIns="19050" tIns="19050" rIns="19050" bIns="19050" anchor="ctr"/>
          <a:lstStyle/>
          <a:p>
            <a:pPr defTabSz="412735">
              <a:defRPr sz="2200">
                <a:solidFill>
                  <a:srgbClr val="FFFFFF"/>
                </a:solidFill>
              </a:defRPr>
            </a:pPr>
            <a:endParaRPr sz="1547"/>
          </a:p>
        </p:txBody>
      </p:sp>
      <p:pic>
        <p:nvPicPr>
          <p:cNvPr id="19" name="pasted-image.png"/>
          <p:cNvPicPr>
            <a:picLocks noChangeAspect="1"/>
          </p:cNvPicPr>
          <p:nvPr/>
        </p:nvPicPr>
        <p:blipFill>
          <a:blip r:embed="rId4">
            <a:extLst/>
          </a:blip>
          <a:stretch>
            <a:fillRect/>
          </a:stretch>
        </p:blipFill>
        <p:spPr>
          <a:xfrm>
            <a:off x="5027360" y="1524000"/>
            <a:ext cx="2142055" cy="3810001"/>
          </a:xfrm>
          <a:prstGeom prst="rect">
            <a:avLst/>
          </a:prstGeom>
          <a:ln w="12700">
            <a:miter lim="400000"/>
          </a:ln>
        </p:spPr>
      </p:pic>
      <p:pic>
        <p:nvPicPr>
          <p:cNvPr id="20" name="pasted-image.png"/>
          <p:cNvPicPr>
            <a:picLocks noChangeAspect="1"/>
          </p:cNvPicPr>
          <p:nvPr/>
        </p:nvPicPr>
        <p:blipFill>
          <a:blip r:embed="rId5">
            <a:extLst/>
          </a:blip>
          <a:stretch>
            <a:fillRect/>
          </a:stretch>
        </p:blipFill>
        <p:spPr>
          <a:xfrm>
            <a:off x="5029031" y="1524000"/>
            <a:ext cx="2142055" cy="3810001"/>
          </a:xfrm>
          <a:prstGeom prst="rect">
            <a:avLst/>
          </a:prstGeom>
          <a:ln w="12700">
            <a:miter lim="400000"/>
          </a:ln>
        </p:spPr>
      </p:pic>
      <p:pic>
        <p:nvPicPr>
          <p:cNvPr id="21" name="pasted-image.png"/>
          <p:cNvPicPr>
            <a:picLocks noChangeAspect="1"/>
          </p:cNvPicPr>
          <p:nvPr/>
        </p:nvPicPr>
        <p:blipFill>
          <a:blip r:embed="rId6">
            <a:extLst/>
          </a:blip>
          <a:stretch>
            <a:fillRect/>
          </a:stretch>
        </p:blipFill>
        <p:spPr>
          <a:xfrm>
            <a:off x="5034558" y="1523521"/>
            <a:ext cx="2142055" cy="3810001"/>
          </a:xfrm>
          <a:prstGeom prst="rect">
            <a:avLst/>
          </a:prstGeom>
          <a:ln w="12700">
            <a:miter lim="400000"/>
          </a:ln>
        </p:spPr>
      </p:pic>
      <p:pic>
        <p:nvPicPr>
          <p:cNvPr id="22" name="pasted-image.png"/>
          <p:cNvPicPr>
            <a:picLocks noChangeAspect="1"/>
          </p:cNvPicPr>
          <p:nvPr/>
        </p:nvPicPr>
        <p:blipFill>
          <a:blip r:embed="rId7">
            <a:extLst/>
          </a:blip>
          <a:srcRect/>
          <a:stretch>
            <a:fillRect/>
          </a:stretch>
        </p:blipFill>
        <p:spPr>
          <a:xfrm>
            <a:off x="5030926" y="1526813"/>
            <a:ext cx="2142055" cy="3810001"/>
          </a:xfrm>
          <a:prstGeom prst="rect">
            <a:avLst/>
          </a:prstGeom>
          <a:ln w="12700">
            <a:miter lim="400000"/>
          </a:ln>
        </p:spPr>
      </p:pic>
      <p:pic>
        <p:nvPicPr>
          <p:cNvPr id="23" name="pasted-image.png"/>
          <p:cNvPicPr>
            <a:picLocks noChangeAspect="1"/>
          </p:cNvPicPr>
          <p:nvPr/>
        </p:nvPicPr>
        <p:blipFill>
          <a:blip r:embed="rId8">
            <a:extLst/>
          </a:blip>
          <a:stretch>
            <a:fillRect/>
          </a:stretch>
        </p:blipFill>
        <p:spPr>
          <a:xfrm>
            <a:off x="5026827" y="1523706"/>
            <a:ext cx="2142055" cy="3810001"/>
          </a:xfrm>
          <a:prstGeom prst="rect">
            <a:avLst/>
          </a:prstGeom>
          <a:ln w="12700">
            <a:miter lim="400000"/>
          </a:ln>
        </p:spPr>
      </p:pic>
      <p:pic>
        <p:nvPicPr>
          <p:cNvPr id="24" name="pasted-image.png"/>
          <p:cNvPicPr>
            <a:picLocks noChangeAspect="1"/>
          </p:cNvPicPr>
          <p:nvPr/>
        </p:nvPicPr>
        <p:blipFill>
          <a:blip r:embed="rId9">
            <a:extLst/>
          </a:blip>
          <a:stretch>
            <a:fillRect/>
          </a:stretch>
        </p:blipFill>
        <p:spPr>
          <a:xfrm>
            <a:off x="5031301" y="1524000"/>
            <a:ext cx="2142055" cy="3810001"/>
          </a:xfrm>
          <a:prstGeom prst="rect">
            <a:avLst/>
          </a:prstGeom>
          <a:ln w="12700">
            <a:miter lim="400000"/>
          </a:ln>
        </p:spPr>
      </p:pic>
      <p:pic>
        <p:nvPicPr>
          <p:cNvPr id="25" name="pasted-image.png"/>
          <p:cNvPicPr>
            <a:picLocks noChangeAspect="1"/>
          </p:cNvPicPr>
          <p:nvPr/>
        </p:nvPicPr>
        <p:blipFill>
          <a:blip r:embed="rId10">
            <a:extLst/>
          </a:blip>
          <a:stretch>
            <a:fillRect/>
          </a:stretch>
        </p:blipFill>
        <p:spPr>
          <a:xfrm>
            <a:off x="5027660" y="1524000"/>
            <a:ext cx="2142055" cy="3810001"/>
          </a:xfrm>
          <a:prstGeom prst="rect">
            <a:avLst/>
          </a:prstGeom>
          <a:ln w="12700">
            <a:miter lim="400000"/>
          </a:ln>
        </p:spPr>
      </p:pic>
      <p:pic>
        <p:nvPicPr>
          <p:cNvPr id="26" name="pasted-image.png"/>
          <p:cNvPicPr>
            <a:picLocks noChangeAspect="1"/>
          </p:cNvPicPr>
          <p:nvPr/>
        </p:nvPicPr>
        <p:blipFill>
          <a:blip r:embed="rId11">
            <a:extLst/>
          </a:blip>
          <a:stretch>
            <a:fillRect/>
          </a:stretch>
        </p:blipFill>
        <p:spPr>
          <a:xfrm>
            <a:off x="5021166" y="1524000"/>
            <a:ext cx="2142055" cy="3810001"/>
          </a:xfrm>
          <a:prstGeom prst="rect">
            <a:avLst/>
          </a:prstGeom>
          <a:ln w="12700">
            <a:miter lim="400000"/>
          </a:ln>
        </p:spPr>
      </p:pic>
      <p:pic>
        <p:nvPicPr>
          <p:cNvPr id="27" name="pasted-image.png"/>
          <p:cNvPicPr>
            <a:picLocks noChangeAspect="1"/>
          </p:cNvPicPr>
          <p:nvPr/>
        </p:nvPicPr>
        <p:blipFill>
          <a:blip r:embed="rId12">
            <a:extLst/>
          </a:blip>
          <a:stretch>
            <a:fillRect/>
          </a:stretch>
        </p:blipFill>
        <p:spPr>
          <a:xfrm>
            <a:off x="5022303" y="1524000"/>
            <a:ext cx="2142055" cy="3810001"/>
          </a:xfrm>
          <a:prstGeom prst="rect">
            <a:avLst/>
          </a:prstGeom>
          <a:ln w="12700">
            <a:miter lim="400000"/>
          </a:ln>
        </p:spPr>
      </p:pic>
      <p:pic>
        <p:nvPicPr>
          <p:cNvPr id="28" name="pasted-image.png"/>
          <p:cNvPicPr>
            <a:picLocks noChangeAspect="1"/>
          </p:cNvPicPr>
          <p:nvPr/>
        </p:nvPicPr>
        <p:blipFill>
          <a:blip r:embed="rId13">
            <a:extLst/>
          </a:blip>
          <a:stretch>
            <a:fillRect/>
          </a:stretch>
        </p:blipFill>
        <p:spPr>
          <a:xfrm>
            <a:off x="5030777" y="1524000"/>
            <a:ext cx="2142055" cy="3810001"/>
          </a:xfrm>
          <a:prstGeom prst="rect">
            <a:avLst/>
          </a:prstGeom>
          <a:ln w="12700">
            <a:miter lim="400000"/>
          </a:ln>
        </p:spPr>
      </p:pic>
      <p:pic>
        <p:nvPicPr>
          <p:cNvPr id="29" name="pasted-image.png"/>
          <p:cNvPicPr>
            <a:picLocks noChangeAspect="1"/>
          </p:cNvPicPr>
          <p:nvPr/>
        </p:nvPicPr>
        <p:blipFill>
          <a:blip r:embed="rId14">
            <a:extLst/>
          </a:blip>
          <a:stretch>
            <a:fillRect/>
          </a:stretch>
        </p:blipFill>
        <p:spPr>
          <a:xfrm>
            <a:off x="5029214" y="1524000"/>
            <a:ext cx="2142055" cy="3810001"/>
          </a:xfrm>
          <a:prstGeom prst="rect">
            <a:avLst/>
          </a:prstGeom>
          <a:ln w="12700">
            <a:miter lim="400000"/>
          </a:ln>
        </p:spPr>
      </p:pic>
      <p:sp>
        <p:nvSpPr>
          <p:cNvPr id="2" name="Title 1"/>
          <p:cNvSpPr>
            <a:spLocks noGrp="1"/>
          </p:cNvSpPr>
          <p:nvPr>
            <p:ph type="title"/>
          </p:nvPr>
        </p:nvSpPr>
        <p:spPr/>
        <p:txBody>
          <a:bodyPr/>
          <a:lstStyle/>
          <a:p>
            <a:r>
              <a:rPr lang="en-US"/>
              <a:t>UI view hierarchy</a:t>
            </a:r>
          </a:p>
        </p:txBody>
      </p:sp>
    </p:spTree>
    <p:extLst>
      <p:ext uri="{BB962C8B-B14F-4D97-AF65-F5344CB8AC3E}">
        <p14:creationId xmlns:p14="http://schemas.microsoft.com/office/powerpoint/2010/main" val="144497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childTnLst>
                          </p:cTn>
                        </p:par>
                        <p:par>
                          <p:cTn id="8" fill="hold">
                            <p:stCondLst>
                              <p:cond delay="500"/>
                            </p:stCondLst>
                            <p:childTnLst>
                              <p:par>
                                <p:cTn id="9" presetID="0" presetClass="path" presetSubtype="0" accel="50000" decel="50000" fill="hold" nodeType="afterEffect">
                                  <p:stCondLst>
                                    <p:cond delay="0"/>
                                  </p:stCondLst>
                                  <p:childTnLst>
                                    <p:animMotion origin="layout" path="M 0.00013 0.00069 L 0.12721 -0.00139 " pathEditMode="relative" rAng="0" ptsTypes="AA">
                                      <p:cBhvr>
                                        <p:cTn id="10" dur="3000" fill="hold"/>
                                        <p:tgtEl>
                                          <p:spTgt spid="29"/>
                                        </p:tgtEl>
                                        <p:attrNameLst>
                                          <p:attrName>ppt_x</p:attrName>
                                          <p:attrName>ppt_y</p:attrName>
                                        </p:attrNameLst>
                                      </p:cBhvr>
                                      <p:rCtr x="6354" y="-116"/>
                                    </p:animMotion>
                                  </p:childTnLst>
                                </p:cTn>
                              </p:par>
                              <p:par>
                                <p:cTn id="11" presetID="0" presetClass="path" presetSubtype="0" accel="50000" decel="50000" fill="hold" nodeType="withEffect">
                                  <p:stCondLst>
                                    <p:cond delay="0"/>
                                  </p:stCondLst>
                                  <p:childTnLst>
                                    <p:animMotion origin="layout" path="M 4.16667E-7 0 L 0.31419 -0.00023 " pathEditMode="relative" rAng="0" ptsTypes="AA">
                                      <p:cBhvr>
                                        <p:cTn id="12" dur="3000" fill="hold"/>
                                        <p:tgtEl>
                                          <p:spTgt spid="27"/>
                                        </p:tgtEl>
                                        <p:attrNameLst>
                                          <p:attrName>ppt_x</p:attrName>
                                          <p:attrName>ppt_y</p:attrName>
                                        </p:attrNameLst>
                                      </p:cBhvr>
                                      <p:rCtr x="15703" y="-23"/>
                                    </p:animMotion>
                                  </p:childTnLst>
                                </p:cTn>
                              </p:par>
                              <p:par>
                                <p:cTn id="13" presetID="0" presetClass="path" presetSubtype="0" accel="50000" decel="50000" fill="hold" nodeType="withEffect">
                                  <p:stCondLst>
                                    <p:cond delay="0"/>
                                  </p:stCondLst>
                                  <p:childTnLst>
                                    <p:animMotion origin="layout" path="M 6.25E-7 0 L 0.21315 -0.00255 " pathEditMode="relative" rAng="0" ptsTypes="AA">
                                      <p:cBhvr>
                                        <p:cTn id="14" dur="3000" fill="hold"/>
                                        <p:tgtEl>
                                          <p:spTgt spid="26"/>
                                        </p:tgtEl>
                                        <p:attrNameLst>
                                          <p:attrName>ppt_x</p:attrName>
                                          <p:attrName>ppt_y</p:attrName>
                                        </p:attrNameLst>
                                      </p:cBhvr>
                                      <p:rCtr x="10651" y="-139"/>
                                    </p:animMotion>
                                  </p:childTnLst>
                                </p:cTn>
                              </p:par>
                              <p:par>
                                <p:cTn id="15" presetID="0" presetClass="path" presetSubtype="0" accel="50000" decel="50000" fill="hold" nodeType="withEffect">
                                  <p:stCondLst>
                                    <p:cond delay="0"/>
                                  </p:stCondLst>
                                  <p:childTnLst>
                                    <p:animMotion origin="layout" path="M -2.08333E-7 0 L 0.18008 0.00069 " pathEditMode="relative" rAng="0" ptsTypes="AA">
                                      <p:cBhvr>
                                        <p:cTn id="16" dur="3000" fill="hold"/>
                                        <p:tgtEl>
                                          <p:spTgt spid="25"/>
                                        </p:tgtEl>
                                        <p:attrNameLst>
                                          <p:attrName>ppt_x</p:attrName>
                                          <p:attrName>ppt_y</p:attrName>
                                        </p:attrNameLst>
                                      </p:cBhvr>
                                      <p:rCtr x="8997" y="23"/>
                                    </p:animMotion>
                                  </p:childTnLst>
                                </p:cTn>
                              </p:par>
                              <p:par>
                                <p:cTn id="17" presetID="0" presetClass="path" presetSubtype="0" accel="50000" decel="50000" fill="hold" nodeType="withEffect">
                                  <p:stCondLst>
                                    <p:cond delay="0"/>
                                  </p:stCondLst>
                                  <p:childTnLst>
                                    <p:animMotion origin="layout" path="M -0.00156 0.00046 L 0.07435 0.00139 " pathEditMode="relative" rAng="0" ptsTypes="AA">
                                      <p:cBhvr>
                                        <p:cTn id="18" dur="3000" fill="hold"/>
                                        <p:tgtEl>
                                          <p:spTgt spid="23"/>
                                        </p:tgtEl>
                                        <p:attrNameLst>
                                          <p:attrName>ppt_x</p:attrName>
                                          <p:attrName>ppt_y</p:attrName>
                                        </p:attrNameLst>
                                      </p:cBhvr>
                                      <p:rCtr x="3789" y="46"/>
                                    </p:animMotion>
                                  </p:childTnLst>
                                </p:cTn>
                              </p:par>
                              <p:par>
                                <p:cTn id="19" presetID="0" presetClass="path" presetSubtype="0" accel="50000" decel="50000" fill="hold" nodeType="withEffect">
                                  <p:stCondLst>
                                    <p:cond delay="0"/>
                                  </p:stCondLst>
                                  <p:childTnLst>
                                    <p:animMotion origin="layout" path="M -6.25E-7 -2.96296E-6 L 0.02565 -0.00046 " pathEditMode="relative" rAng="0" ptsTypes="AA">
                                      <p:cBhvr>
                                        <p:cTn id="20" dur="3000" fill="hold"/>
                                        <p:tgtEl>
                                          <p:spTgt spid="22"/>
                                        </p:tgtEl>
                                        <p:attrNameLst>
                                          <p:attrName>ppt_x</p:attrName>
                                          <p:attrName>ppt_y</p:attrName>
                                        </p:attrNameLst>
                                      </p:cBhvr>
                                      <p:rCtr x="1276" y="-23"/>
                                    </p:animMotion>
                                  </p:childTnLst>
                                </p:cTn>
                              </p:par>
                              <p:par>
                                <p:cTn id="21" presetID="0" presetClass="path" presetSubtype="0" accel="50000" decel="50000" fill="hold" nodeType="withEffect">
                                  <p:stCondLst>
                                    <p:cond delay="0"/>
                                  </p:stCondLst>
                                  <p:childTnLst>
                                    <p:animMotion origin="layout" path="M -1.25E-6 0 L -0.02539 -0.00046 " pathEditMode="relative" rAng="0" ptsTypes="AA">
                                      <p:cBhvr>
                                        <p:cTn id="22" dur="3000" fill="hold"/>
                                        <p:tgtEl>
                                          <p:spTgt spid="21"/>
                                        </p:tgtEl>
                                        <p:attrNameLst>
                                          <p:attrName>ppt_x</p:attrName>
                                          <p:attrName>ppt_y</p:attrName>
                                        </p:attrNameLst>
                                      </p:cBhvr>
                                      <p:rCtr x="-1276" y="-23"/>
                                    </p:animMotion>
                                  </p:childTnLst>
                                </p:cTn>
                              </p:par>
                              <p:par>
                                <p:cTn id="23" presetID="0" presetClass="path" presetSubtype="0" accel="50000" decel="50000" fill="hold" nodeType="withEffect">
                                  <p:stCondLst>
                                    <p:cond delay="0"/>
                                  </p:stCondLst>
                                  <p:childTnLst>
                                    <p:animMotion origin="layout" path="M -8.33333E-7 0 L -0.07409 0.00023 " pathEditMode="relative" rAng="0" ptsTypes="AA">
                                      <p:cBhvr>
                                        <p:cTn id="24" dur="3000" fill="hold"/>
                                        <p:tgtEl>
                                          <p:spTgt spid="24"/>
                                        </p:tgtEl>
                                        <p:attrNameLst>
                                          <p:attrName>ppt_x</p:attrName>
                                          <p:attrName>ppt_y</p:attrName>
                                        </p:attrNameLst>
                                      </p:cBhvr>
                                      <p:rCtr x="-3711" y="0"/>
                                    </p:animMotion>
                                  </p:childTnLst>
                                </p:cTn>
                              </p:par>
                              <p:par>
                                <p:cTn id="25" presetID="0" presetClass="path" presetSubtype="0" accel="50000" decel="50000" fill="hold" nodeType="withEffect">
                                  <p:stCondLst>
                                    <p:cond delay="0"/>
                                  </p:stCondLst>
                                  <p:childTnLst>
                                    <p:animMotion origin="layout" path="M -4.16667E-7 0 L -0.17578 0 " pathEditMode="relative" rAng="0" ptsTypes="AA">
                                      <p:cBhvr>
                                        <p:cTn id="26" dur="3000" fill="hold"/>
                                        <p:tgtEl>
                                          <p:spTgt spid="20"/>
                                        </p:tgtEl>
                                        <p:attrNameLst>
                                          <p:attrName>ppt_x</p:attrName>
                                          <p:attrName>ppt_y</p:attrName>
                                        </p:attrNameLst>
                                      </p:cBhvr>
                                      <p:rCtr x="-8789" y="0"/>
                                    </p:animMotion>
                                  </p:childTnLst>
                                </p:cTn>
                              </p:par>
                              <p:par>
                                <p:cTn id="27" presetID="0" presetClass="path" presetSubtype="0" accel="50000" decel="50000" fill="hold" nodeType="withEffect">
                                  <p:stCondLst>
                                    <p:cond delay="0"/>
                                  </p:stCondLst>
                                  <p:childTnLst>
                                    <p:animMotion origin="layout" path="M -2.08333E-7 0 L -0.10143 0 " pathEditMode="relative" rAng="0" ptsTypes="AA">
                                      <p:cBhvr>
                                        <p:cTn id="28" dur="3000" fill="hold"/>
                                        <p:tgtEl>
                                          <p:spTgt spid="19"/>
                                        </p:tgtEl>
                                        <p:attrNameLst>
                                          <p:attrName>ppt_x</p:attrName>
                                          <p:attrName>ppt_y</p:attrName>
                                        </p:attrNameLst>
                                      </p:cBhvr>
                                      <p:rCtr x="-5078" y="0"/>
                                    </p:animMotion>
                                  </p:childTnLst>
                                </p:cTn>
                              </p:par>
                              <p:par>
                                <p:cTn id="29" presetID="0" presetClass="path" presetSubtype="0" accel="50000" decel="50000" fill="hold" nodeType="withEffect">
                                  <p:stCondLst>
                                    <p:cond delay="0"/>
                                  </p:stCondLst>
                                  <p:childTnLst>
                                    <p:animMotion origin="layout" path="M -6.25E-7 0 L -0.21888 0 " pathEditMode="relative" rAng="0" ptsTypes="AA">
                                      <p:cBhvr>
                                        <p:cTn id="30" dur="3000" fill="hold"/>
                                        <p:tgtEl>
                                          <p:spTgt spid="28"/>
                                        </p:tgtEl>
                                        <p:attrNameLst>
                                          <p:attrName>ppt_x</p:attrName>
                                          <p:attrName>ppt_y</p:attrName>
                                        </p:attrNameLst>
                                      </p:cBhvr>
                                      <p:rCtr x="-10951" y="0"/>
                                    </p:animMotion>
                                  </p:childTnLst>
                                </p:cTn>
                              </p:par>
                              <p:par>
                                <p:cTn id="31" presetID="0" presetClass="path" presetSubtype="0" accel="50000" decel="50000" fill="hold" grpId="0" nodeType="withEffect">
                                  <p:stCondLst>
                                    <p:cond delay="0"/>
                                  </p:stCondLst>
                                  <p:childTnLst>
                                    <p:animMotion origin="layout" path="M 0 0 L -0.27734 0.00116 " pathEditMode="relative" rAng="0" ptsTypes="AA">
                                      <p:cBhvr>
                                        <p:cTn id="32" dur="3000" fill="hold"/>
                                        <p:tgtEl>
                                          <p:spTgt spid="18"/>
                                        </p:tgtEl>
                                        <p:attrNameLst>
                                          <p:attrName>ppt_x</p:attrName>
                                          <p:attrName>ppt_y</p:attrName>
                                        </p:attrNameLst>
                                      </p:cBhvr>
                                      <p:rCtr x="-13867"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Communication with an Android app</a:t>
            </a:r>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97038" y="1338263"/>
            <a:ext cx="8797924" cy="4398962"/>
          </a:xfrm>
        </p:spPr>
      </p:pic>
    </p:spTree>
    <p:extLst>
      <p:ext uri="{BB962C8B-B14F-4D97-AF65-F5344CB8AC3E}">
        <p14:creationId xmlns:p14="http://schemas.microsoft.com/office/powerpoint/2010/main" val="17685505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Shape 224"/>
          <p:cNvSpPr/>
          <p:nvPr/>
        </p:nvSpPr>
        <p:spPr>
          <a:xfrm>
            <a:off x="2436316" y="529976"/>
            <a:ext cx="72200" cy="328616"/>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defTabSz="321457">
              <a:lnSpc>
                <a:spcPts val="1969"/>
              </a:lnSpc>
              <a:defRPr sz="1200">
                <a:latin typeface="Times"/>
                <a:ea typeface="Times"/>
                <a:cs typeface="Times"/>
                <a:sym typeface="Times"/>
              </a:defRPr>
            </a:pPr>
            <a:endParaRPr sz="844"/>
          </a:p>
        </p:txBody>
      </p:sp>
      <p:sp>
        <p:nvSpPr>
          <p:cNvPr id="2" name="Title 1"/>
          <p:cNvSpPr>
            <a:spLocks noGrp="1"/>
          </p:cNvSpPr>
          <p:nvPr>
            <p:ph type="title"/>
          </p:nvPr>
        </p:nvSpPr>
        <p:spPr/>
        <p:txBody>
          <a:bodyPr/>
          <a:lstStyle/>
          <a:p>
            <a:r>
              <a:rPr lang="en-US"/>
              <a:t>Communication with an iOS app</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97038" y="1338263"/>
            <a:ext cx="8797924" cy="4398962"/>
          </a:xfrm>
        </p:spPr>
      </p:pic>
    </p:spTree>
    <p:extLst>
      <p:ext uri="{BB962C8B-B14F-4D97-AF65-F5344CB8AC3E}">
        <p14:creationId xmlns:p14="http://schemas.microsoft.com/office/powerpoint/2010/main" val="708204635"/>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Anatomy of a UI test</a:t>
            </a:r>
          </a:p>
        </p:txBody>
      </p:sp>
      <p:sp>
        <p:nvSpPr>
          <p:cNvPr id="3" name="Content Placeholder 2"/>
          <p:cNvSpPr>
            <a:spLocks noGrp="1"/>
          </p:cNvSpPr>
          <p:nvPr>
            <p:ph idx="1"/>
          </p:nvPr>
        </p:nvSpPr>
        <p:spPr/>
        <p:txBody>
          <a:bodyPr>
            <a:normAutofit fontScale="85000" lnSpcReduction="20000"/>
          </a:bodyPr>
          <a:lstStyle/>
          <a:p>
            <a:pPr marL="0" indent="0">
              <a:lnSpc>
                <a:spcPct val="100000"/>
              </a:lnSpc>
              <a:spcBef>
                <a:spcPts val="0"/>
              </a:spcBef>
              <a:buSzTx/>
              <a:buNone/>
            </a:pPr>
            <a:r>
              <a:rPr lang="is-IS" dirty="0">
                <a:solidFill>
                  <a:srgbClr val="000000"/>
                </a:solidFill>
                <a:latin typeface="Menlo" charset="0"/>
              </a:rPr>
              <a:t>[</a:t>
            </a:r>
            <a:r>
              <a:rPr lang="is-IS" dirty="0">
                <a:solidFill>
                  <a:srgbClr val="222222"/>
                </a:solidFill>
                <a:latin typeface="Menlo" charset="0"/>
              </a:rPr>
              <a:t>TestFixture</a:t>
            </a:r>
            <a:r>
              <a:rPr lang="is-IS" dirty="0">
                <a:solidFill>
                  <a:srgbClr val="000000"/>
                </a:solidFill>
                <a:latin typeface="Menlo" charset="0"/>
              </a:rPr>
              <a:t>]</a:t>
            </a:r>
            <a:br>
              <a:rPr lang="is-IS" dirty="0">
                <a:latin typeface="Menlo" charset="0"/>
              </a:rPr>
            </a:br>
            <a:r>
              <a:rPr lang="is-IS" dirty="0">
                <a:solidFill>
                  <a:srgbClr val="0000FF"/>
                </a:solidFill>
                <a:latin typeface="Menlo" charset="0"/>
              </a:rPr>
              <a:t>public</a:t>
            </a:r>
            <a:r>
              <a:rPr lang="is-IS" dirty="0">
                <a:solidFill>
                  <a:srgbClr val="222222"/>
                </a:solidFill>
                <a:latin typeface="Menlo" charset="0"/>
              </a:rPr>
              <a:t> </a:t>
            </a:r>
            <a:r>
              <a:rPr lang="is-IS" dirty="0">
                <a:solidFill>
                  <a:srgbClr val="0000FF"/>
                </a:solidFill>
                <a:latin typeface="Menlo" charset="0"/>
              </a:rPr>
              <a:t>class</a:t>
            </a:r>
            <a:r>
              <a:rPr lang="is-IS" dirty="0">
                <a:solidFill>
                  <a:srgbClr val="222222"/>
                </a:solidFill>
                <a:latin typeface="Menlo" charset="0"/>
              </a:rPr>
              <a:t> </a:t>
            </a:r>
            <a:r>
              <a:rPr lang="is-IS" dirty="0">
                <a:solidFill>
                  <a:srgbClr val="2B8FAF"/>
                </a:solidFill>
                <a:latin typeface="Menlo" charset="0"/>
              </a:rPr>
              <a:t>Tests</a:t>
            </a:r>
            <a:br>
              <a:rPr lang="is-IS" dirty="0">
                <a:latin typeface="Menlo" charset="0"/>
              </a:rPr>
            </a:br>
            <a:br>
              <a:rPr lang="is-IS" dirty="0">
                <a:latin typeface="Menlo" charset="0"/>
              </a:rPr>
            </a:br>
            <a:r>
              <a:rPr lang="is-IS" dirty="0">
                <a:solidFill>
                  <a:srgbClr val="000000"/>
                </a:solidFill>
                <a:latin typeface="Menlo" charset="0"/>
              </a:rPr>
              <a:t>{</a:t>
            </a:r>
            <a:br>
              <a:rPr lang="is-IS" dirty="0">
                <a:latin typeface="Menlo" charset="0"/>
              </a:rPr>
            </a:br>
            <a:r>
              <a:rPr lang="is-IS" dirty="0">
                <a:solidFill>
                  <a:srgbClr val="222222"/>
                </a:solidFill>
                <a:latin typeface="Menlo" charset="0"/>
              </a:rPr>
              <a:t>    </a:t>
            </a:r>
            <a:r>
              <a:rPr lang="is-IS" dirty="0">
                <a:solidFill>
                  <a:srgbClr val="000000"/>
                </a:solidFill>
                <a:latin typeface="Menlo" charset="0"/>
              </a:rPr>
              <a:t>[</a:t>
            </a:r>
            <a:r>
              <a:rPr lang="is-IS" dirty="0">
                <a:solidFill>
                  <a:srgbClr val="222222"/>
                </a:solidFill>
                <a:latin typeface="Menlo" charset="0"/>
              </a:rPr>
              <a:t>SetUp</a:t>
            </a:r>
            <a:r>
              <a:rPr lang="is-IS" dirty="0">
                <a:solidFill>
                  <a:srgbClr val="000000"/>
                </a:solidFill>
                <a:latin typeface="Menlo" charset="0"/>
              </a:rPr>
              <a:t>]</a:t>
            </a:r>
            <a:br>
              <a:rPr lang="is-IS" dirty="0">
                <a:latin typeface="Menlo" charset="0"/>
              </a:rPr>
            </a:br>
            <a:r>
              <a:rPr lang="is-IS" dirty="0">
                <a:solidFill>
                  <a:srgbClr val="222222"/>
                </a:solidFill>
                <a:latin typeface="Menlo" charset="0"/>
              </a:rPr>
              <a:t>    </a:t>
            </a:r>
            <a:r>
              <a:rPr lang="is-IS" dirty="0">
                <a:solidFill>
                  <a:srgbClr val="0000FF"/>
                </a:solidFill>
                <a:latin typeface="Menlo" charset="0"/>
              </a:rPr>
              <a:t>public</a:t>
            </a:r>
            <a:r>
              <a:rPr lang="is-IS" dirty="0">
                <a:solidFill>
                  <a:srgbClr val="222222"/>
                </a:solidFill>
                <a:latin typeface="Menlo" charset="0"/>
              </a:rPr>
              <a:t> </a:t>
            </a:r>
            <a:r>
              <a:rPr lang="is-IS" dirty="0">
                <a:solidFill>
                  <a:srgbClr val="0000FF"/>
                </a:solidFill>
                <a:latin typeface="Menlo" charset="0"/>
              </a:rPr>
              <a:t>void</a:t>
            </a:r>
            <a:r>
              <a:rPr lang="is-IS" dirty="0">
                <a:solidFill>
                  <a:srgbClr val="222222"/>
                </a:solidFill>
                <a:latin typeface="Menlo" charset="0"/>
              </a:rPr>
              <a:t> BeforeEachTest</a:t>
            </a:r>
            <a:r>
              <a:rPr lang="is-IS" dirty="0">
                <a:solidFill>
                  <a:srgbClr val="000000"/>
                </a:solidFill>
                <a:latin typeface="Menlo" charset="0"/>
              </a:rPr>
              <a:t>()</a:t>
            </a:r>
            <a:br>
              <a:rPr lang="is-IS" dirty="0">
                <a:latin typeface="Menlo" charset="0"/>
              </a:rPr>
            </a:br>
            <a:r>
              <a:rPr lang="is-IS" dirty="0">
                <a:solidFill>
                  <a:srgbClr val="222222"/>
                </a:solidFill>
                <a:latin typeface="Menlo" charset="0"/>
              </a:rPr>
              <a:t>    </a:t>
            </a:r>
            <a:r>
              <a:rPr lang="is-IS" dirty="0">
                <a:solidFill>
                  <a:srgbClr val="000000"/>
                </a:solidFill>
                <a:latin typeface="Menlo" charset="0"/>
              </a:rPr>
              <a:t>{</a:t>
            </a:r>
            <a:br>
              <a:rPr lang="is-IS" dirty="0">
                <a:latin typeface="Menlo" charset="0"/>
              </a:rPr>
            </a:br>
            <a:r>
              <a:rPr lang="is-IS" dirty="0">
                <a:solidFill>
                  <a:srgbClr val="222222"/>
                </a:solidFill>
                <a:latin typeface="Menlo" charset="0"/>
              </a:rPr>
              <a:t>        </a:t>
            </a:r>
            <a:r>
              <a:rPr lang="is-IS" dirty="0">
                <a:solidFill>
                  <a:srgbClr val="008000"/>
                </a:solidFill>
                <a:latin typeface="Menlo" charset="0"/>
              </a:rPr>
              <a:t>// Set up app</a:t>
            </a:r>
            <a:br>
              <a:rPr lang="is-IS" dirty="0">
                <a:latin typeface="Menlo" charset="0"/>
              </a:rPr>
            </a:br>
            <a:r>
              <a:rPr lang="is-IS" dirty="0">
                <a:solidFill>
                  <a:srgbClr val="222222"/>
                </a:solidFill>
                <a:latin typeface="Menlo" charset="0"/>
              </a:rPr>
              <a:t>    </a:t>
            </a:r>
            <a:r>
              <a:rPr lang="is-IS" dirty="0">
                <a:solidFill>
                  <a:srgbClr val="000000"/>
                </a:solidFill>
                <a:latin typeface="Menlo" charset="0"/>
              </a:rPr>
              <a:t>}</a:t>
            </a:r>
            <a:br>
              <a:rPr lang="is-IS" dirty="0">
                <a:latin typeface="Menlo" charset="0"/>
              </a:rPr>
            </a:br>
            <a:r>
              <a:rPr lang="is-IS" dirty="0">
                <a:solidFill>
                  <a:srgbClr val="222222"/>
                </a:solidFill>
                <a:latin typeface="Menlo" charset="0"/>
              </a:rPr>
              <a:t>    </a:t>
            </a:r>
            <a:r>
              <a:rPr lang="is-IS" dirty="0">
                <a:solidFill>
                  <a:srgbClr val="000000"/>
                </a:solidFill>
                <a:latin typeface="Menlo" charset="0"/>
              </a:rPr>
              <a:t>[</a:t>
            </a:r>
            <a:r>
              <a:rPr lang="is-IS" dirty="0">
                <a:solidFill>
                  <a:srgbClr val="222222"/>
                </a:solidFill>
                <a:latin typeface="Menlo" charset="0"/>
              </a:rPr>
              <a:t>Test</a:t>
            </a:r>
            <a:r>
              <a:rPr lang="is-IS" dirty="0">
                <a:solidFill>
                  <a:srgbClr val="000000"/>
                </a:solidFill>
                <a:latin typeface="Menlo" charset="0"/>
              </a:rPr>
              <a:t>]</a:t>
            </a:r>
            <a:br>
              <a:rPr lang="is-IS" dirty="0">
                <a:latin typeface="Menlo" charset="0"/>
              </a:rPr>
            </a:br>
            <a:r>
              <a:rPr lang="is-IS" dirty="0">
                <a:solidFill>
                  <a:srgbClr val="222222"/>
                </a:solidFill>
                <a:latin typeface="Menlo" charset="0"/>
              </a:rPr>
              <a:t>    </a:t>
            </a:r>
            <a:r>
              <a:rPr lang="is-IS" dirty="0">
                <a:solidFill>
                  <a:srgbClr val="0000FF"/>
                </a:solidFill>
                <a:latin typeface="Menlo" charset="0"/>
              </a:rPr>
              <a:t>public</a:t>
            </a:r>
            <a:r>
              <a:rPr lang="is-IS" dirty="0">
                <a:solidFill>
                  <a:srgbClr val="222222"/>
                </a:solidFill>
                <a:latin typeface="Menlo" charset="0"/>
              </a:rPr>
              <a:t> </a:t>
            </a:r>
            <a:r>
              <a:rPr lang="is-IS" dirty="0">
                <a:solidFill>
                  <a:srgbClr val="0000FF"/>
                </a:solidFill>
                <a:latin typeface="Menlo" charset="0"/>
              </a:rPr>
              <a:t>void</a:t>
            </a:r>
            <a:r>
              <a:rPr lang="is-IS" dirty="0">
                <a:solidFill>
                  <a:srgbClr val="222222"/>
                </a:solidFill>
                <a:latin typeface="Menlo" charset="0"/>
              </a:rPr>
              <a:t> LogInTest</a:t>
            </a:r>
            <a:r>
              <a:rPr lang="is-IS" dirty="0">
                <a:solidFill>
                  <a:srgbClr val="000000"/>
                </a:solidFill>
                <a:latin typeface="Menlo" charset="0"/>
              </a:rPr>
              <a:t>()</a:t>
            </a:r>
            <a:br>
              <a:rPr lang="is-IS" dirty="0">
                <a:latin typeface="Menlo" charset="0"/>
              </a:rPr>
            </a:br>
            <a:r>
              <a:rPr lang="is-IS" dirty="0">
                <a:solidFill>
                  <a:srgbClr val="222222"/>
                </a:solidFill>
                <a:latin typeface="Menlo" charset="0"/>
              </a:rPr>
              <a:t>    </a:t>
            </a:r>
            <a:r>
              <a:rPr lang="is-IS" dirty="0">
                <a:solidFill>
                  <a:srgbClr val="000000"/>
                </a:solidFill>
                <a:latin typeface="Menlo" charset="0"/>
              </a:rPr>
              <a:t>{</a:t>
            </a:r>
            <a:br>
              <a:rPr lang="is-IS" dirty="0">
                <a:latin typeface="Menlo" charset="0"/>
              </a:rPr>
            </a:br>
            <a:r>
              <a:rPr lang="is-IS" dirty="0">
                <a:solidFill>
                  <a:srgbClr val="222222"/>
                </a:solidFill>
                <a:latin typeface="Menlo" charset="0"/>
              </a:rPr>
              <a:t>        app.Tap</a:t>
            </a:r>
            <a:r>
              <a:rPr lang="is-IS" dirty="0">
                <a:solidFill>
                  <a:srgbClr val="000000"/>
                </a:solidFill>
                <a:latin typeface="Menlo" charset="0"/>
              </a:rPr>
              <a:t>(</a:t>
            </a:r>
            <a:r>
              <a:rPr lang="is-IS" dirty="0">
                <a:solidFill>
                  <a:srgbClr val="222222"/>
                </a:solidFill>
                <a:latin typeface="Menlo" charset="0"/>
              </a:rPr>
              <a:t>x =</a:t>
            </a:r>
            <a:r>
              <a:rPr lang="is-IS" dirty="0">
                <a:solidFill>
                  <a:srgbClr val="000000"/>
                </a:solidFill>
                <a:latin typeface="Menlo" charset="0"/>
              </a:rPr>
              <a:t>&gt;</a:t>
            </a:r>
            <a:r>
              <a:rPr lang="is-IS" dirty="0">
                <a:solidFill>
                  <a:srgbClr val="222222"/>
                </a:solidFill>
                <a:latin typeface="Menlo" charset="0"/>
              </a:rPr>
              <a:t> x.Id</a:t>
            </a:r>
            <a:r>
              <a:rPr lang="is-IS" dirty="0">
                <a:solidFill>
                  <a:srgbClr val="000000"/>
                </a:solidFill>
                <a:latin typeface="Menlo" charset="0"/>
              </a:rPr>
              <a:t>(</a:t>
            </a:r>
            <a:r>
              <a:rPr lang="is-IS" dirty="0">
                <a:solidFill>
                  <a:srgbClr val="A31515"/>
                </a:solidFill>
                <a:latin typeface="Menlo" charset="0"/>
              </a:rPr>
              <a:t>"log-in-button"</a:t>
            </a:r>
            <a:r>
              <a:rPr lang="is-IS" dirty="0">
                <a:solidFill>
                  <a:srgbClr val="000000"/>
                </a:solidFill>
                <a:latin typeface="Menlo" charset="0"/>
              </a:rPr>
              <a:t>))</a:t>
            </a:r>
            <a:r>
              <a:rPr lang="is-IS" dirty="0">
                <a:solidFill>
                  <a:srgbClr val="222222"/>
                </a:solidFill>
                <a:latin typeface="Menlo" charset="0"/>
              </a:rPr>
              <a:t>;</a:t>
            </a:r>
            <a:br>
              <a:rPr lang="is-IS" dirty="0">
                <a:latin typeface="Menlo" charset="0"/>
              </a:rPr>
            </a:br>
            <a:r>
              <a:rPr lang="is-IS" dirty="0">
                <a:solidFill>
                  <a:srgbClr val="222222"/>
                </a:solidFill>
                <a:latin typeface="Menlo" charset="0"/>
              </a:rPr>
              <a:t>        </a:t>
            </a:r>
            <a:r>
              <a:rPr lang="is-IS" dirty="0">
                <a:solidFill>
                  <a:srgbClr val="008000"/>
                </a:solidFill>
                <a:latin typeface="Menlo" charset="0"/>
              </a:rPr>
              <a:t>// ...</a:t>
            </a:r>
            <a:br>
              <a:rPr lang="is-IS" dirty="0">
                <a:latin typeface="Menlo" charset="0"/>
              </a:rPr>
            </a:br>
            <a:r>
              <a:rPr lang="is-IS" dirty="0">
                <a:solidFill>
                  <a:srgbClr val="222222"/>
                </a:solidFill>
                <a:latin typeface="Menlo" charset="0"/>
              </a:rPr>
              <a:t>    </a:t>
            </a:r>
            <a:r>
              <a:rPr lang="is-IS" dirty="0">
                <a:solidFill>
                  <a:srgbClr val="000000"/>
                </a:solidFill>
                <a:latin typeface="Menlo" charset="0"/>
              </a:rPr>
              <a:t>}</a:t>
            </a:r>
            <a:br>
              <a:rPr lang="is-IS" dirty="0">
                <a:latin typeface="Menlo" charset="0"/>
              </a:rPr>
            </a:br>
            <a:r>
              <a:rPr lang="is-IS" dirty="0">
                <a:solidFill>
                  <a:srgbClr val="000000"/>
                </a:solidFill>
                <a:latin typeface="Menlo" charset="0"/>
              </a:rPr>
              <a:t>}</a:t>
            </a:r>
            <a:endParaRPr lang="en-US" dirty="0">
              <a:latin typeface="Menlo" charset="0"/>
              <a:ea typeface="Menlo" charset="0"/>
              <a:cs typeface="Menlo" charset="0"/>
            </a:endParaRPr>
          </a:p>
        </p:txBody>
      </p:sp>
      <p:pic>
        <p:nvPicPr>
          <p:cNvPr id="4" name="Picture 3">
            <a:extLst>
              <a:ext uri="{FF2B5EF4-FFF2-40B4-BE49-F238E27FC236}">
                <a16:creationId xmlns:a16="http://schemas.microsoft.com/office/drawing/2014/main" id="{88D99942-75BB-4F76-A944-79DBC80C7E34}"/>
              </a:ext>
            </a:extLst>
          </p:cNvPr>
          <p:cNvPicPr>
            <a:picLocks noChangeAspect="1"/>
          </p:cNvPicPr>
          <p:nvPr/>
        </p:nvPicPr>
        <p:blipFill>
          <a:blip r:embed="rId3"/>
          <a:stretch>
            <a:fillRect/>
          </a:stretch>
        </p:blipFill>
        <p:spPr>
          <a:xfrm>
            <a:off x="609600" y="5672517"/>
            <a:ext cx="457200" cy="458430"/>
          </a:xfrm>
          <a:prstGeom prst="rect">
            <a:avLst/>
          </a:prstGeom>
        </p:spPr>
      </p:pic>
      <p:sp>
        <p:nvSpPr>
          <p:cNvPr id="5" name="TextBox 4">
            <a:extLst>
              <a:ext uri="{FF2B5EF4-FFF2-40B4-BE49-F238E27FC236}">
                <a16:creationId xmlns:a16="http://schemas.microsoft.com/office/drawing/2014/main" id="{9998D4A7-E04C-4C1A-B724-9445EBA574D2}"/>
              </a:ext>
            </a:extLst>
          </p:cNvPr>
          <p:cNvSpPr txBox="1"/>
          <p:nvPr/>
        </p:nvSpPr>
        <p:spPr>
          <a:xfrm>
            <a:off x="1188720" y="5577840"/>
            <a:ext cx="9634178" cy="707886"/>
          </a:xfrm>
          <a:prstGeom prst="rect">
            <a:avLst/>
          </a:prstGeom>
          <a:noFill/>
        </p:spPr>
        <p:txBody>
          <a:bodyPr wrap="square" rtlCol="0">
            <a:spAutoFit/>
          </a:bodyPr>
          <a:lstStyle/>
          <a:p>
            <a:r>
              <a:rPr lang="en-US" sz="2000" dirty="0"/>
              <a:t>The Mobile Customer Advisory Team recommends that you instantiate the app with a path and not the IDE integration.</a:t>
            </a:r>
          </a:p>
        </p:txBody>
      </p:sp>
    </p:spTree>
    <p:extLst>
      <p:ext uri="{BB962C8B-B14F-4D97-AF65-F5344CB8AC3E}">
        <p14:creationId xmlns:p14="http://schemas.microsoft.com/office/powerpoint/2010/main" val="4168183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Finding elements on the screen</a:t>
            </a:r>
          </a:p>
        </p:txBody>
      </p:sp>
      <p:sp>
        <p:nvSpPr>
          <p:cNvPr id="3" name="Content Placeholder 2"/>
          <p:cNvSpPr>
            <a:spLocks noGrp="1"/>
          </p:cNvSpPr>
          <p:nvPr>
            <p:ph idx="1"/>
          </p:nvPr>
        </p:nvSpPr>
        <p:spPr>
          <a:xfrm>
            <a:off x="609600" y="1338990"/>
            <a:ext cx="10972800" cy="5194672"/>
          </a:xfrm>
        </p:spPr>
        <p:txBody>
          <a:bodyPr>
            <a:normAutofit fontScale="92500" lnSpcReduction="20000"/>
          </a:bodyPr>
          <a:lstStyle/>
          <a:p>
            <a:r>
              <a:rPr lang="en-US" dirty="0" err="1">
                <a:latin typeface="Menlo" charset="0"/>
                <a:ea typeface="Menlo" charset="0"/>
                <a:cs typeface="Menlo" charset="0"/>
              </a:rPr>
              <a:t>app.Repl</a:t>
            </a:r>
            <a:r>
              <a:rPr lang="en-US" dirty="0">
                <a:latin typeface="Menlo" charset="0"/>
                <a:ea typeface="Menlo" charset="0"/>
                <a:cs typeface="Menlo" charset="0"/>
              </a:rPr>
              <a:t>()</a:t>
            </a:r>
          </a:p>
          <a:p>
            <a:pPr lvl="1"/>
            <a:r>
              <a:rPr lang="en-US" dirty="0"/>
              <a:t>Opens terminal interaction with app</a:t>
            </a:r>
          </a:p>
          <a:p>
            <a:r>
              <a:rPr lang="en-US" dirty="0">
                <a:latin typeface="Menlo" charset="0"/>
                <a:ea typeface="Menlo" charset="0"/>
                <a:cs typeface="Menlo" charset="0"/>
              </a:rPr>
              <a:t>tree</a:t>
            </a:r>
          </a:p>
          <a:p>
            <a:pPr lvl="1"/>
            <a:r>
              <a:rPr lang="en-US" dirty="0"/>
              <a:t>Prints UI visual hierarchy</a:t>
            </a:r>
          </a:p>
          <a:p>
            <a:r>
              <a:rPr lang="en-US" dirty="0" err="1">
                <a:latin typeface="Menlo" charset="0"/>
                <a:ea typeface="Menlo" charset="0"/>
                <a:cs typeface="Menlo" charset="0"/>
              </a:rPr>
              <a:t>app.Query</a:t>
            </a:r>
            <a:r>
              <a:rPr lang="en-US" dirty="0">
                <a:latin typeface="Menlo" charset="0"/>
                <a:ea typeface="Menlo" charset="0"/>
                <a:cs typeface="Menlo" charset="0"/>
              </a:rPr>
              <a:t>()</a:t>
            </a:r>
          </a:p>
          <a:p>
            <a:pPr lvl="1"/>
            <a:r>
              <a:rPr lang="en-US" dirty="0"/>
              <a:t>Gets a list of all the elements on the screen</a:t>
            </a:r>
          </a:p>
          <a:p>
            <a:r>
              <a:rPr lang="en-US" dirty="0" err="1">
                <a:latin typeface="Menlo" charset="0"/>
                <a:ea typeface="Menlo" charset="0"/>
                <a:cs typeface="Menlo" charset="0"/>
              </a:rPr>
              <a:t>app.Query</a:t>
            </a:r>
            <a:r>
              <a:rPr lang="en-US" dirty="0">
                <a:latin typeface="Menlo" charset="0"/>
                <a:ea typeface="Menlo" charset="0"/>
                <a:cs typeface="Menlo" charset="0"/>
              </a:rPr>
              <a:t>(x =&gt; </a:t>
            </a:r>
            <a:r>
              <a:rPr lang="en-US" dirty="0" err="1">
                <a:latin typeface="Menlo" charset="0"/>
                <a:ea typeface="Menlo" charset="0"/>
                <a:cs typeface="Menlo" charset="0"/>
              </a:rPr>
              <a:t>x.Class</a:t>
            </a:r>
            <a:r>
              <a:rPr lang="en-US" dirty="0">
                <a:latin typeface="Menlo" charset="0"/>
                <a:ea typeface="Menlo" charset="0"/>
                <a:cs typeface="Menlo" charset="0"/>
              </a:rPr>
              <a:t>(</a:t>
            </a:r>
            <a:r>
              <a:rPr lang="en-US" dirty="0">
                <a:solidFill>
                  <a:srgbClr val="A31515"/>
                </a:solidFill>
                <a:latin typeface="Menlo" charset="0"/>
              </a:rPr>
              <a:t>"Button"</a:t>
            </a:r>
            <a:r>
              <a:rPr lang="en-US" dirty="0">
                <a:latin typeface="Menlo" charset="0"/>
                <a:ea typeface="Menlo" charset="0"/>
                <a:cs typeface="Menlo" charset="0"/>
              </a:rPr>
              <a:t>))</a:t>
            </a:r>
          </a:p>
          <a:p>
            <a:pPr lvl="1"/>
            <a:r>
              <a:rPr lang="en-US" dirty="0"/>
              <a:t>Elements of the specified type</a:t>
            </a:r>
          </a:p>
          <a:p>
            <a:r>
              <a:rPr lang="en-US" dirty="0" err="1">
                <a:latin typeface="Menlo" charset="0"/>
                <a:ea typeface="Menlo" charset="0"/>
                <a:cs typeface="Menlo" charset="0"/>
              </a:rPr>
              <a:t>app.Query</a:t>
            </a:r>
            <a:r>
              <a:rPr lang="en-US" dirty="0">
                <a:latin typeface="Menlo" charset="0"/>
                <a:ea typeface="Menlo" charset="0"/>
                <a:cs typeface="Menlo" charset="0"/>
              </a:rPr>
              <a:t>(x =&gt; </a:t>
            </a:r>
            <a:r>
              <a:rPr lang="en-US" dirty="0" err="1">
                <a:latin typeface="Menlo" charset="0"/>
                <a:ea typeface="Menlo" charset="0"/>
                <a:cs typeface="Menlo" charset="0"/>
              </a:rPr>
              <a:t>x.Text</a:t>
            </a:r>
            <a:r>
              <a:rPr lang="en-US" dirty="0">
                <a:latin typeface="Menlo" charset="0"/>
                <a:ea typeface="Menlo" charset="0"/>
                <a:cs typeface="Menlo" charset="0"/>
              </a:rPr>
              <a:t>(</a:t>
            </a:r>
            <a:r>
              <a:rPr lang="en-US" dirty="0">
                <a:solidFill>
                  <a:srgbClr val="A31515"/>
                </a:solidFill>
                <a:latin typeface="Menlo" charset="0"/>
              </a:rPr>
              <a:t>"Log in"</a:t>
            </a:r>
            <a:r>
              <a:rPr lang="en-US" dirty="0">
                <a:latin typeface="Menlo" charset="0"/>
                <a:ea typeface="Menlo" charset="0"/>
                <a:cs typeface="Menlo" charset="0"/>
              </a:rPr>
              <a:t>))</a:t>
            </a:r>
          </a:p>
          <a:p>
            <a:pPr lvl="1"/>
            <a:r>
              <a:rPr lang="en-US" dirty="0"/>
              <a:t>Elements with the specified text</a:t>
            </a:r>
          </a:p>
          <a:p>
            <a:r>
              <a:rPr lang="en-US" dirty="0" err="1">
                <a:latin typeface="Menlo" charset="0"/>
                <a:ea typeface="Menlo" charset="0"/>
                <a:cs typeface="Menlo" charset="0"/>
              </a:rPr>
              <a:t>app.Query</a:t>
            </a:r>
            <a:r>
              <a:rPr lang="en-US" dirty="0">
                <a:latin typeface="Menlo" charset="0"/>
                <a:ea typeface="Menlo" charset="0"/>
                <a:cs typeface="Menlo" charset="0"/>
              </a:rPr>
              <a:t>(x =&gt; </a:t>
            </a:r>
            <a:r>
              <a:rPr lang="en-US" dirty="0" err="1">
                <a:latin typeface="Menlo" charset="0"/>
                <a:ea typeface="Menlo" charset="0"/>
                <a:cs typeface="Menlo" charset="0"/>
              </a:rPr>
              <a:t>x.Class</a:t>
            </a:r>
            <a:r>
              <a:rPr lang="en-US" dirty="0">
                <a:latin typeface="Menlo" charset="0"/>
                <a:ea typeface="Menlo" charset="0"/>
                <a:cs typeface="Menlo" charset="0"/>
              </a:rPr>
              <a:t>(</a:t>
            </a:r>
            <a:r>
              <a:rPr lang="en-US" dirty="0">
                <a:solidFill>
                  <a:srgbClr val="A31515"/>
                </a:solidFill>
                <a:latin typeface="Menlo" charset="0"/>
              </a:rPr>
              <a:t>"Button"</a:t>
            </a:r>
            <a:r>
              <a:rPr lang="en-US" dirty="0">
                <a:latin typeface="Menlo" charset="0"/>
                <a:ea typeface="Menlo" charset="0"/>
                <a:cs typeface="Menlo" charset="0"/>
              </a:rPr>
              <a:t>).Text(</a:t>
            </a:r>
            <a:r>
              <a:rPr lang="en-US" dirty="0">
                <a:solidFill>
                  <a:srgbClr val="A31515"/>
                </a:solidFill>
                <a:latin typeface="Menlo" charset="0"/>
              </a:rPr>
              <a:t>"Log in"</a:t>
            </a:r>
            <a:r>
              <a:rPr lang="en-US" dirty="0">
                <a:latin typeface="Menlo" charset="0"/>
                <a:ea typeface="Menlo" charset="0"/>
                <a:cs typeface="Menlo" charset="0"/>
              </a:rPr>
              <a:t>))</a:t>
            </a:r>
          </a:p>
          <a:p>
            <a:pPr lvl="1"/>
            <a:r>
              <a:rPr lang="en-US" dirty="0"/>
              <a:t>Elements of the specified type that also have the specified text</a:t>
            </a:r>
          </a:p>
          <a:p>
            <a:r>
              <a:rPr lang="en-US" dirty="0" err="1">
                <a:latin typeface="Menlo" charset="0"/>
                <a:ea typeface="Menlo" charset="0"/>
                <a:cs typeface="Menlo" charset="0"/>
              </a:rPr>
              <a:t>app.Query</a:t>
            </a:r>
            <a:r>
              <a:rPr lang="en-US" dirty="0">
                <a:latin typeface="Menlo" charset="0"/>
                <a:ea typeface="Menlo" charset="0"/>
                <a:cs typeface="Menlo" charset="0"/>
              </a:rPr>
              <a:t>(x =&gt; </a:t>
            </a:r>
            <a:r>
              <a:rPr lang="en-US" dirty="0" err="1">
                <a:latin typeface="Menlo" charset="0"/>
                <a:ea typeface="Menlo" charset="0"/>
                <a:cs typeface="Menlo" charset="0"/>
              </a:rPr>
              <a:t>x.Id</a:t>
            </a:r>
            <a:r>
              <a:rPr lang="en-US" dirty="0">
                <a:latin typeface="Menlo" charset="0"/>
                <a:ea typeface="Menlo" charset="0"/>
                <a:cs typeface="Menlo" charset="0"/>
              </a:rPr>
              <a:t>(</a:t>
            </a:r>
            <a:r>
              <a:rPr lang="en-US" dirty="0">
                <a:solidFill>
                  <a:srgbClr val="A31515"/>
                </a:solidFill>
                <a:latin typeface="Menlo" charset="0"/>
              </a:rPr>
              <a:t>"</a:t>
            </a:r>
            <a:r>
              <a:rPr lang="en-US" dirty="0" err="1">
                <a:solidFill>
                  <a:srgbClr val="A31515"/>
                </a:solidFill>
                <a:latin typeface="Menlo" charset="0"/>
              </a:rPr>
              <a:t>LogInButton</a:t>
            </a:r>
            <a:r>
              <a:rPr lang="en-US" dirty="0">
                <a:solidFill>
                  <a:srgbClr val="A31515"/>
                </a:solidFill>
                <a:latin typeface="Menlo" charset="0"/>
              </a:rPr>
              <a:t>"</a:t>
            </a:r>
            <a:r>
              <a:rPr lang="en-US" dirty="0">
                <a:latin typeface="Menlo" charset="0"/>
                <a:ea typeface="Menlo" charset="0"/>
                <a:cs typeface="Menlo" charset="0"/>
              </a:rPr>
              <a:t>))</a:t>
            </a:r>
          </a:p>
          <a:p>
            <a:pPr lvl="1"/>
            <a:r>
              <a:rPr lang="en-US" dirty="0"/>
              <a:t>Elements with the specified ID</a:t>
            </a:r>
          </a:p>
          <a:p>
            <a:pPr lvl="1"/>
            <a:r>
              <a:rPr lang="en-US" dirty="0"/>
              <a:t>This is the best method to use to locate an element</a:t>
            </a:r>
          </a:p>
        </p:txBody>
      </p:sp>
    </p:spTree>
    <p:extLst>
      <p:ext uri="{BB962C8B-B14F-4D97-AF65-F5344CB8AC3E}">
        <p14:creationId xmlns:p14="http://schemas.microsoft.com/office/powerpoint/2010/main" val="3826691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to interact with an app’s UI</a:t>
            </a:r>
          </a:p>
        </p:txBody>
      </p:sp>
      <p:sp>
        <p:nvSpPr>
          <p:cNvPr id="3" name="Content Placeholder 2"/>
          <p:cNvSpPr>
            <a:spLocks noGrp="1"/>
          </p:cNvSpPr>
          <p:nvPr>
            <p:ph idx="1"/>
          </p:nvPr>
        </p:nvSpPr>
        <p:spPr>
          <a:xfrm>
            <a:off x="609600" y="1338990"/>
            <a:ext cx="10972800" cy="4717036"/>
          </a:xfrm>
        </p:spPr>
        <p:txBody>
          <a:bodyPr vert="horz" lIns="91440" tIns="45720" rIns="91440" bIns="45720" numCol="1" spcCol="0" rtlCol="0" anchor="t">
            <a:normAutofit/>
          </a:bodyPr>
          <a:lstStyle/>
          <a:p>
            <a:pPr marL="456565" indent="-456565"/>
            <a:r>
              <a:rPr lang="en-US" dirty="0" err="1">
                <a:latin typeface="Menlo" charset="0"/>
                <a:ea typeface="Menlo" charset="0"/>
                <a:cs typeface="Menlo" charset="0"/>
              </a:rPr>
              <a:t>app.Tap</a:t>
            </a:r>
            <a:r>
              <a:rPr lang="en-US" dirty="0">
                <a:latin typeface="Menlo" charset="0"/>
                <a:ea typeface="Menlo" charset="0"/>
                <a:cs typeface="Menlo" charset="0"/>
              </a:rPr>
              <a:t>(x =&gt; x…)</a:t>
            </a:r>
            <a:endParaRPr lang="en-US" dirty="0"/>
          </a:p>
          <a:p>
            <a:pPr lvl="1"/>
            <a:r>
              <a:rPr lang="en-US" dirty="0"/>
              <a:t>Tap the specified element</a:t>
            </a:r>
          </a:p>
          <a:p>
            <a:pPr marL="456565" indent="-456565"/>
            <a:r>
              <a:rPr lang="en-US" dirty="0" err="1">
                <a:solidFill>
                  <a:srgbClr val="222222"/>
                </a:solidFill>
                <a:latin typeface="Menlo" charset="0"/>
              </a:rPr>
              <a:t>app.EnterText</a:t>
            </a:r>
            <a:r>
              <a:rPr lang="en-US" dirty="0">
                <a:solidFill>
                  <a:srgbClr val="000000"/>
                </a:solidFill>
                <a:latin typeface="Menlo" charset="0"/>
              </a:rPr>
              <a:t>(</a:t>
            </a:r>
            <a:r>
              <a:rPr lang="en-US" dirty="0">
                <a:solidFill>
                  <a:srgbClr val="A31515"/>
                </a:solidFill>
                <a:latin typeface="Menlo" charset="0"/>
              </a:rPr>
              <a:t>"some text"</a:t>
            </a:r>
            <a:r>
              <a:rPr lang="en-US" dirty="0">
                <a:solidFill>
                  <a:srgbClr val="000000"/>
                </a:solidFill>
                <a:latin typeface="Menlo" charset="0"/>
              </a:rPr>
              <a:t>)</a:t>
            </a:r>
            <a:r>
              <a:rPr lang="en-US" dirty="0"/>
              <a:t> </a:t>
            </a:r>
          </a:p>
          <a:p>
            <a:pPr lvl="1"/>
            <a:r>
              <a:rPr lang="en-US" dirty="0"/>
              <a:t>Enter the specified text on the keyboard</a:t>
            </a:r>
          </a:p>
          <a:p>
            <a:pPr marL="456565" indent="-456565"/>
            <a:r>
              <a:rPr lang="en-US" dirty="0" err="1">
                <a:latin typeface="Menlo" charset="0"/>
                <a:ea typeface="Menlo" charset="0"/>
                <a:cs typeface="Menlo" charset="0"/>
              </a:rPr>
              <a:t>app.WaitForElement</a:t>
            </a:r>
            <a:r>
              <a:rPr lang="en-US" dirty="0">
                <a:latin typeface="Menlo" charset="0"/>
                <a:ea typeface="Menlo" charset="0"/>
                <a:cs typeface="Menlo" charset="0"/>
              </a:rPr>
              <a:t>(x =&gt; x…)</a:t>
            </a:r>
          </a:p>
          <a:p>
            <a:pPr lvl="1"/>
            <a:r>
              <a:rPr lang="en-US" dirty="0"/>
              <a:t>Wait for the specified element to appear on the screen</a:t>
            </a:r>
          </a:p>
          <a:p>
            <a:pPr marL="456565" indent="-456565"/>
            <a:r>
              <a:rPr lang="en-US" dirty="0" err="1">
                <a:latin typeface="Menlo" charset="0"/>
                <a:ea typeface="Menlo" charset="0"/>
                <a:cs typeface="Menlo" charset="0"/>
              </a:rPr>
              <a:t>app.ScrollDownTo</a:t>
            </a:r>
            <a:r>
              <a:rPr lang="en-US" dirty="0">
                <a:latin typeface="Menlo" charset="0"/>
                <a:ea typeface="Menlo" charset="0"/>
                <a:cs typeface="Menlo" charset="0"/>
              </a:rPr>
              <a:t>(x =&gt; x…)</a:t>
            </a:r>
          </a:p>
          <a:p>
            <a:pPr lvl="1"/>
            <a:r>
              <a:rPr lang="en-US" dirty="0"/>
              <a:t>Scroll down until the specified element appears on the screen</a:t>
            </a:r>
          </a:p>
          <a:p>
            <a:pPr marL="456565" indent="-456565"/>
            <a:r>
              <a:rPr lang="en-US" dirty="0" err="1">
                <a:latin typeface="Menlo" charset="0"/>
                <a:ea typeface="Menlo" charset="0"/>
                <a:cs typeface="Menlo" charset="0"/>
              </a:rPr>
              <a:t>app.Screenshot</a:t>
            </a:r>
            <a:r>
              <a:rPr lang="en-US" dirty="0">
                <a:latin typeface="Menlo" charset="0"/>
                <a:ea typeface="Menlo" charset="0"/>
                <a:cs typeface="Menlo" charset="0"/>
              </a:rPr>
              <a:t>(</a:t>
            </a:r>
            <a:r>
              <a:rPr lang="en-US" dirty="0">
                <a:solidFill>
                  <a:srgbClr val="A31515"/>
                </a:solidFill>
                <a:latin typeface="Menlo" charset="0"/>
              </a:rPr>
              <a:t>"some description"</a:t>
            </a:r>
            <a:r>
              <a:rPr lang="en-US" dirty="0">
                <a:latin typeface="Menlo" charset="0"/>
                <a:ea typeface="Menlo" charset="0"/>
                <a:cs typeface="Menlo" charset="0"/>
              </a:rPr>
              <a:t>)</a:t>
            </a:r>
          </a:p>
          <a:p>
            <a:pPr lvl="1"/>
            <a:r>
              <a:rPr lang="en-US" dirty="0"/>
              <a:t>Take a screenshot for the App Center Test report</a:t>
            </a:r>
          </a:p>
        </p:txBody>
      </p:sp>
    </p:spTree>
    <p:extLst>
      <p:ext uri="{BB962C8B-B14F-4D97-AF65-F5344CB8AC3E}">
        <p14:creationId xmlns:p14="http://schemas.microsoft.com/office/powerpoint/2010/main" val="4408013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t>Demo: Explore the </a:t>
            </a:r>
            <a:r>
              <a:rPr lang="en-US" err="1"/>
              <a:t>MCWeather</a:t>
            </a:r>
            <a:r>
              <a:rPr lang="en-US"/>
              <a:t> app in the REPL</a:t>
            </a:r>
          </a:p>
        </p:txBody>
      </p:sp>
    </p:spTree>
    <p:extLst>
      <p:ext uri="{BB962C8B-B14F-4D97-AF65-F5344CB8AC3E}">
        <p14:creationId xmlns:p14="http://schemas.microsoft.com/office/powerpoint/2010/main" val="3237289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Exercise 1: Make your own first test</a:t>
            </a:r>
          </a:p>
        </p:txBody>
      </p:sp>
      <p:sp>
        <p:nvSpPr>
          <p:cNvPr id="3" name="Content Placeholder 2"/>
          <p:cNvSpPr>
            <a:spLocks noGrp="1"/>
          </p:cNvSpPr>
          <p:nvPr>
            <p:ph type="body" idx="1"/>
          </p:nvPr>
        </p:nvSpPr>
        <p:spPr/>
        <p:txBody>
          <a:bodyPr>
            <a:normAutofit/>
          </a:bodyPr>
          <a:lstStyle/>
          <a:p>
            <a:pPr marL="0" indent="0">
              <a:buNone/>
            </a:pPr>
            <a:r>
              <a:rPr lang="en-US" dirty="0"/>
              <a:t>Create a test called </a:t>
            </a:r>
            <a:r>
              <a:rPr lang="en-US" dirty="0" err="1">
                <a:latin typeface="Menlo" charset="0"/>
                <a:ea typeface="Menlo" charset="0"/>
                <a:cs typeface="Menlo" charset="0"/>
              </a:rPr>
              <a:t>WeatherLocationTest</a:t>
            </a:r>
            <a:r>
              <a:rPr lang="en-US" dirty="0"/>
              <a:t> that has the following steps</a:t>
            </a:r>
          </a:p>
          <a:p>
            <a:pPr>
              <a:buFont typeface="+mj-lt"/>
              <a:buAutoNum type="arabicPeriod"/>
            </a:pPr>
            <a:r>
              <a:rPr lang="en-US" dirty="0"/>
              <a:t>Select a city specified by the test code</a:t>
            </a:r>
          </a:p>
          <a:p>
            <a:pPr>
              <a:buFont typeface="+mj-lt"/>
              <a:buAutoNum type="arabicPeriod"/>
            </a:pPr>
            <a:r>
              <a:rPr lang="en-US" dirty="0"/>
              <a:t>Verify the temperature is displayed</a:t>
            </a:r>
          </a:p>
          <a:p>
            <a:pPr>
              <a:buFont typeface="+mj-lt"/>
              <a:buAutoNum type="arabicPeriod"/>
            </a:pPr>
            <a:endParaRPr lang="en-US" dirty="0"/>
          </a:p>
          <a:p>
            <a:pPr marL="0" indent="0">
              <a:buNone/>
            </a:pPr>
            <a:r>
              <a:rPr lang="en-US" b="1" dirty="0"/>
              <a:t>Bonus</a:t>
            </a:r>
            <a:r>
              <a:rPr lang="en-US" dirty="0"/>
              <a:t>: Write a test for saving a city to your Favorites</a:t>
            </a:r>
          </a:p>
        </p:txBody>
      </p:sp>
    </p:spTree>
    <p:extLst>
      <p:ext uri="{BB962C8B-B14F-4D97-AF65-F5344CB8AC3E}">
        <p14:creationId xmlns:p14="http://schemas.microsoft.com/office/powerpoint/2010/main" val="3580617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WebView queries</a:t>
            </a:r>
          </a:p>
        </p:txBody>
      </p:sp>
      <p:sp>
        <p:nvSpPr>
          <p:cNvPr id="3" name="Content Placeholder 2"/>
          <p:cNvSpPr>
            <a:spLocks noGrp="1"/>
          </p:cNvSpPr>
          <p:nvPr>
            <p:ph idx="1"/>
          </p:nvPr>
        </p:nvSpPr>
        <p:spPr>
          <a:xfrm>
            <a:off x="609600" y="1338990"/>
            <a:ext cx="10972800" cy="4708884"/>
          </a:xfrm>
        </p:spPr>
        <p:txBody>
          <a:bodyPr vert="horz" lIns="91440" tIns="45720" rIns="91440" bIns="45720" numCol="1" spcCol="0" rtlCol="0" anchor="t">
            <a:normAutofit/>
          </a:bodyPr>
          <a:lstStyle/>
          <a:p>
            <a:r>
              <a:rPr lang="en-US" dirty="0"/>
              <a:t>Applications often contain an embedded </a:t>
            </a:r>
            <a:r>
              <a:rPr lang="en-US" sz="2200" dirty="0">
                <a:latin typeface="Menlo" charset="0"/>
                <a:ea typeface="Menlo" charset="0"/>
                <a:cs typeface="Menlo" charset="0"/>
              </a:rPr>
              <a:t>WebView</a:t>
            </a:r>
            <a:r>
              <a:rPr lang="en-US" dirty="0"/>
              <a:t>, or may be entirely web-based (e.g. Cordova and </a:t>
            </a:r>
            <a:r>
              <a:rPr lang="en-US" dirty="0" err="1"/>
              <a:t>PhoneGap</a:t>
            </a:r>
            <a:r>
              <a:rPr lang="en-US" dirty="0"/>
              <a:t>)</a:t>
            </a:r>
          </a:p>
          <a:p>
            <a:r>
              <a:rPr lang="en-US" dirty="0"/>
              <a:t>Elements can be located using their CSS selector</a:t>
            </a:r>
          </a:p>
          <a:p>
            <a:pPr lvl="1"/>
            <a:r>
              <a:rPr lang="en-US" dirty="0">
                <a:latin typeface="Menlo" charset="0"/>
                <a:ea typeface="Menlo" charset="0"/>
                <a:cs typeface="Menlo" charset="0"/>
              </a:rPr>
              <a:t>#</a:t>
            </a:r>
            <a:r>
              <a:rPr lang="en-US" dirty="0">
                <a:latin typeface="Consolas" panose="020B0609020204030204" pitchFamily="49" charset="0"/>
              </a:rPr>
              <a:t> </a:t>
            </a:r>
            <a:r>
              <a:rPr lang="en-US" dirty="0"/>
              <a:t>corresponds to an element’s ID</a:t>
            </a:r>
            <a:endParaRPr lang="en-US" dirty="0">
              <a:latin typeface="Menlo" charset="0"/>
              <a:ea typeface="Menlo" charset="0"/>
              <a:cs typeface="Menlo" charset="0"/>
            </a:endParaRPr>
          </a:p>
          <a:p>
            <a:pPr lvl="1"/>
            <a:r>
              <a:rPr lang="en-US" dirty="0">
                <a:latin typeface="Menlo" charset="0"/>
                <a:ea typeface="Menlo" charset="0"/>
                <a:cs typeface="Menlo" charset="0"/>
              </a:rPr>
              <a:t>.</a:t>
            </a:r>
            <a:r>
              <a:rPr lang="en-US" dirty="0"/>
              <a:t>  corresponds to an element’s class</a:t>
            </a:r>
          </a:p>
          <a:p>
            <a:r>
              <a:rPr lang="en-US" dirty="0"/>
              <a:t>Example:</a:t>
            </a:r>
          </a:p>
        </p:txBody>
      </p:sp>
      <p:sp>
        <p:nvSpPr>
          <p:cNvPr id="4" name="TextBox 3"/>
          <p:cNvSpPr txBox="1"/>
          <p:nvPr/>
        </p:nvSpPr>
        <p:spPr>
          <a:xfrm>
            <a:off x="1318799" y="3977516"/>
            <a:ext cx="4926349" cy="369332"/>
          </a:xfrm>
          <a:prstGeom prst="rect">
            <a:avLst/>
          </a:prstGeom>
          <a:noFill/>
        </p:spPr>
        <p:txBody>
          <a:bodyPr wrap="none" rtlCol="0">
            <a:spAutoFit/>
          </a:bodyPr>
          <a:lstStyle/>
          <a:p>
            <a:r>
              <a:rPr lang="en-US" dirty="0" err="1">
                <a:solidFill>
                  <a:srgbClr val="222222"/>
                </a:solidFill>
                <a:latin typeface="Menlo" charset="0"/>
              </a:rPr>
              <a:t>app.Query</a:t>
            </a:r>
            <a:r>
              <a:rPr lang="en-US" dirty="0">
                <a:solidFill>
                  <a:srgbClr val="000000"/>
                </a:solidFill>
                <a:latin typeface="Menlo" charset="0"/>
              </a:rPr>
              <a:t>(</a:t>
            </a:r>
            <a:r>
              <a:rPr lang="en-US" dirty="0">
                <a:solidFill>
                  <a:srgbClr val="222222"/>
                </a:solidFill>
                <a:latin typeface="Menlo" charset="0"/>
              </a:rPr>
              <a:t>x =</a:t>
            </a:r>
            <a:r>
              <a:rPr lang="en-US" dirty="0">
                <a:solidFill>
                  <a:srgbClr val="000000"/>
                </a:solidFill>
                <a:latin typeface="Menlo" charset="0"/>
              </a:rPr>
              <a:t>&gt;</a:t>
            </a:r>
            <a:r>
              <a:rPr lang="en-US" dirty="0">
                <a:solidFill>
                  <a:srgbClr val="222222"/>
                </a:solidFill>
                <a:latin typeface="Menlo" charset="0"/>
              </a:rPr>
              <a:t> </a:t>
            </a:r>
            <a:r>
              <a:rPr lang="en-US" dirty="0" err="1">
                <a:solidFill>
                  <a:srgbClr val="222222"/>
                </a:solidFill>
                <a:latin typeface="Menlo" charset="0"/>
              </a:rPr>
              <a:t>x.Css</a:t>
            </a:r>
            <a:r>
              <a:rPr lang="en-US" dirty="0">
                <a:solidFill>
                  <a:srgbClr val="000000"/>
                </a:solidFill>
                <a:latin typeface="Menlo" charset="0"/>
              </a:rPr>
              <a:t>(</a:t>
            </a:r>
            <a:r>
              <a:rPr lang="en-US" dirty="0">
                <a:solidFill>
                  <a:srgbClr val="A31515"/>
                </a:solidFill>
                <a:latin typeface="Menlo" charset="0"/>
              </a:rPr>
              <a:t>"#</a:t>
            </a:r>
            <a:r>
              <a:rPr lang="en-US" dirty="0" err="1">
                <a:solidFill>
                  <a:srgbClr val="A31515"/>
                </a:solidFill>
                <a:latin typeface="Menlo" charset="0"/>
              </a:rPr>
              <a:t>some_id</a:t>
            </a:r>
            <a:r>
              <a:rPr lang="en-US" dirty="0">
                <a:solidFill>
                  <a:srgbClr val="A31515"/>
                </a:solidFill>
                <a:latin typeface="Menlo" charset="0"/>
              </a:rPr>
              <a:t>"</a:t>
            </a:r>
            <a:r>
              <a:rPr lang="en-US" dirty="0">
                <a:solidFill>
                  <a:srgbClr val="000000"/>
                </a:solidFill>
                <a:latin typeface="Menlo" charset="0"/>
              </a:rPr>
              <a:t>))</a:t>
            </a:r>
            <a:r>
              <a:rPr lang="en-US" dirty="0">
                <a:solidFill>
                  <a:srgbClr val="222222"/>
                </a:solidFill>
                <a:latin typeface="Menlo" charset="0"/>
              </a:rPr>
              <a:t>;</a:t>
            </a:r>
            <a:endParaRPr lang="en-US" dirty="0"/>
          </a:p>
        </p:txBody>
      </p:sp>
    </p:spTree>
    <p:extLst>
      <p:ext uri="{BB962C8B-B14F-4D97-AF65-F5344CB8AC3E}">
        <p14:creationId xmlns:p14="http://schemas.microsoft.com/office/powerpoint/2010/main" val="878993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Benefits of continuous delivery</a:t>
            </a:r>
            <a:endParaRPr lang="en-US">
              <a:solidFill>
                <a:schemeClr val="tx1"/>
              </a:solidFill>
            </a:endParaRPr>
          </a:p>
        </p:txBody>
      </p:sp>
      <p:sp>
        <p:nvSpPr>
          <p:cNvPr id="3" name="Content Placeholder 2"/>
          <p:cNvSpPr>
            <a:spLocks noGrp="1"/>
          </p:cNvSpPr>
          <p:nvPr>
            <p:ph idx="1"/>
          </p:nvPr>
        </p:nvSpPr>
        <p:spPr>
          <a:xfrm>
            <a:off x="609600" y="1338990"/>
            <a:ext cx="10972800" cy="4844665"/>
          </a:xfrm>
        </p:spPr>
        <p:txBody>
          <a:bodyPr>
            <a:normAutofit/>
          </a:bodyPr>
          <a:lstStyle/>
          <a:p>
            <a:r>
              <a:rPr lang="en-US"/>
              <a:t>One click deploys to multiple environments</a:t>
            </a:r>
          </a:p>
          <a:p>
            <a:r>
              <a:rPr lang="en-US"/>
              <a:t>Configurable through the CI server, which offloads the work from engineers</a:t>
            </a:r>
          </a:p>
          <a:p>
            <a:r>
              <a:rPr lang="en-US"/>
              <a:t>Testing</a:t>
            </a:r>
          </a:p>
          <a:p>
            <a:r>
              <a:rPr lang="en-US"/>
              <a:t>CI solutions offer steps for deploying to specific platforms, but requires configuration</a:t>
            </a:r>
          </a:p>
          <a:p>
            <a:pPr lvl="1"/>
            <a:r>
              <a:rPr lang="en-US"/>
              <a:t>Provisioning profiles</a:t>
            </a:r>
          </a:p>
          <a:p>
            <a:pPr lvl="1"/>
            <a:r>
              <a:rPr lang="en-US"/>
              <a:t>Certificates</a:t>
            </a:r>
          </a:p>
          <a:p>
            <a:pPr lvl="1"/>
            <a:r>
              <a:rPr lang="en-US"/>
              <a:t>etc.</a:t>
            </a:r>
          </a:p>
          <a:p>
            <a:r>
              <a:rPr lang="en-US"/>
              <a:t>Fast lane for iOS end-to-end automation</a:t>
            </a:r>
          </a:p>
          <a:p>
            <a:pPr lvl="1"/>
            <a:r>
              <a:rPr lang="en-US">
                <a:hlinkClick r:id="rId3"/>
              </a:rPr>
              <a:t>https://fastlane.tools</a:t>
            </a:r>
            <a:endParaRPr lang="en-US"/>
          </a:p>
          <a:p>
            <a:r>
              <a:rPr lang="en-US"/>
              <a:t>Informing the business</a:t>
            </a:r>
          </a:p>
          <a:p>
            <a:pPr lvl="1"/>
            <a:endParaRPr lang="en-US"/>
          </a:p>
        </p:txBody>
      </p:sp>
    </p:spTree>
    <p:extLst>
      <p:ext uri="{BB962C8B-B14F-4D97-AF65-F5344CB8AC3E}">
        <p14:creationId xmlns:p14="http://schemas.microsoft.com/office/powerpoint/2010/main" val="19677830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Invoke a control’s methods</a:t>
            </a:r>
          </a:p>
        </p:txBody>
      </p:sp>
      <p:sp>
        <p:nvSpPr>
          <p:cNvPr id="3" name="Content Placeholder 2"/>
          <p:cNvSpPr>
            <a:spLocks noGrp="1"/>
          </p:cNvSpPr>
          <p:nvPr>
            <p:ph idx="1"/>
          </p:nvPr>
        </p:nvSpPr>
        <p:spPr>
          <a:xfrm>
            <a:off x="609600" y="1338990"/>
            <a:ext cx="10972800" cy="4717036"/>
          </a:xfrm>
        </p:spPr>
        <p:txBody>
          <a:bodyPr vert="horz" lIns="91440" tIns="45720" rIns="91440" bIns="45720" numCol="1" spcCol="0" rtlCol="0" anchor="t">
            <a:normAutofit lnSpcReduction="10000"/>
          </a:bodyPr>
          <a:lstStyle/>
          <a:p>
            <a:r>
              <a:rPr lang="en-US" dirty="0"/>
              <a:t>Invoking a control’s methods directly can often help if you are having trouble manipulating the control via </a:t>
            </a:r>
            <a:r>
              <a:rPr lang="en-US" dirty="0" err="1"/>
              <a:t>Xamarin.UITest</a:t>
            </a:r>
            <a:br>
              <a:rPr lang="en-US" dirty="0"/>
            </a:br>
            <a:r>
              <a:rPr lang="en-US" dirty="0"/>
              <a:t>e.g. selecting a value in a </a:t>
            </a:r>
            <a:r>
              <a:rPr lang="en-US" sz="2200" dirty="0" err="1">
                <a:latin typeface="Menlo" charset="0"/>
                <a:ea typeface="Menlo" charset="0"/>
                <a:cs typeface="Menlo" charset="0"/>
              </a:rPr>
              <a:t>UIPickerView</a:t>
            </a:r>
            <a:r>
              <a:rPr lang="en-US" dirty="0"/>
              <a:t> or </a:t>
            </a:r>
            <a:r>
              <a:rPr lang="en-US" sz="2200" dirty="0" err="1">
                <a:latin typeface="Menlo" charset="0"/>
                <a:ea typeface="Menlo" charset="0"/>
                <a:cs typeface="Menlo" charset="0"/>
              </a:rPr>
              <a:t>NumberPicker</a:t>
            </a:r>
            <a:endParaRPr lang="en-US" sz="2200" dirty="0">
              <a:solidFill>
                <a:srgbClr val="222222"/>
              </a:solidFill>
              <a:latin typeface="Menlo" charset="0"/>
              <a:cs typeface=""/>
            </a:endParaRPr>
          </a:p>
          <a:p>
            <a:pPr lvl="1">
              <a:lnSpc>
                <a:spcPct val="150000"/>
              </a:lnSpc>
            </a:pPr>
            <a:r>
              <a:rPr lang="en-US" sz="1800" dirty="0" err="1">
                <a:solidFill>
                  <a:srgbClr val="222222"/>
                </a:solidFill>
                <a:latin typeface="Menlo" charset="0"/>
                <a:cs typeface=""/>
              </a:rPr>
              <a:t>app.Query</a:t>
            </a:r>
            <a:r>
              <a:rPr lang="en-US" sz="1800" dirty="0">
                <a:solidFill>
                  <a:srgbClr val="000000"/>
                </a:solidFill>
                <a:latin typeface="Menlo" charset="0"/>
                <a:cs typeface=""/>
              </a:rPr>
              <a:t>(</a:t>
            </a:r>
            <a:r>
              <a:rPr lang="en-US" sz="1800" dirty="0">
                <a:solidFill>
                  <a:srgbClr val="222222"/>
                </a:solidFill>
                <a:latin typeface="Menlo" charset="0"/>
                <a:cs typeface=""/>
              </a:rPr>
              <a:t>x =</a:t>
            </a:r>
            <a:r>
              <a:rPr lang="en-US" sz="1800" dirty="0">
                <a:solidFill>
                  <a:srgbClr val="000000"/>
                </a:solidFill>
                <a:latin typeface="Menlo" charset="0"/>
                <a:cs typeface=""/>
              </a:rPr>
              <a:t>&gt;</a:t>
            </a:r>
            <a:r>
              <a:rPr lang="en-US" sz="1800" dirty="0">
                <a:solidFill>
                  <a:srgbClr val="222222"/>
                </a:solidFill>
                <a:latin typeface="Menlo" charset="0"/>
                <a:cs typeface=""/>
              </a:rPr>
              <a:t> </a:t>
            </a:r>
            <a:r>
              <a:rPr lang="en-US" sz="1800" dirty="0" err="1">
                <a:solidFill>
                  <a:srgbClr val="222222"/>
                </a:solidFill>
                <a:latin typeface="Menlo" charset="0"/>
                <a:cs typeface=""/>
              </a:rPr>
              <a:t>x.Class</a:t>
            </a:r>
            <a:r>
              <a:rPr lang="en-US" sz="1800" dirty="0">
                <a:solidFill>
                  <a:srgbClr val="000000"/>
                </a:solidFill>
                <a:latin typeface="Menlo" charset="0"/>
                <a:cs typeface=""/>
              </a:rPr>
              <a:t>(</a:t>
            </a:r>
            <a:r>
              <a:rPr lang="en-US" sz="1800" dirty="0">
                <a:solidFill>
                  <a:srgbClr val="A31515"/>
                </a:solidFill>
                <a:latin typeface="Menlo" charset="0"/>
                <a:cs typeface=""/>
              </a:rPr>
              <a:t>"</a:t>
            </a:r>
            <a:r>
              <a:rPr lang="en-US" sz="1800" dirty="0" err="1">
                <a:solidFill>
                  <a:srgbClr val="A31515"/>
                </a:solidFill>
                <a:latin typeface="Menlo" charset="0"/>
                <a:cs typeface=""/>
              </a:rPr>
              <a:t>UIPickerView</a:t>
            </a:r>
            <a:r>
              <a:rPr lang="en-US" sz="1800" dirty="0">
                <a:solidFill>
                  <a:srgbClr val="A31515"/>
                </a:solidFill>
                <a:latin typeface="Menlo" charset="0"/>
                <a:cs typeface=""/>
              </a:rPr>
              <a:t>"</a:t>
            </a:r>
            <a:r>
              <a:rPr lang="en-US" sz="1800" dirty="0">
                <a:solidFill>
                  <a:srgbClr val="000000"/>
                </a:solidFill>
                <a:latin typeface="Menlo" charset="0"/>
                <a:cs typeface=""/>
              </a:rPr>
              <a:t>)</a:t>
            </a:r>
            <a:br>
              <a:rPr lang="en-US" sz="1800" dirty="0">
                <a:solidFill>
                  <a:prstClr val="black"/>
                </a:solidFill>
                <a:latin typeface="Menlo" charset="0"/>
                <a:cs typeface=""/>
              </a:rPr>
            </a:br>
            <a:r>
              <a:rPr lang="en-US" sz="1800" dirty="0">
                <a:solidFill>
                  <a:srgbClr val="222222"/>
                </a:solidFill>
                <a:latin typeface="Menlo" charset="0"/>
                <a:cs typeface=""/>
              </a:rPr>
              <a:t>    .Invoke</a:t>
            </a:r>
            <a:r>
              <a:rPr lang="en-US" sz="1800" dirty="0">
                <a:solidFill>
                  <a:srgbClr val="000000"/>
                </a:solidFill>
                <a:latin typeface="Menlo" charset="0"/>
                <a:cs typeface=""/>
              </a:rPr>
              <a:t>(</a:t>
            </a:r>
            <a:r>
              <a:rPr lang="en-US" sz="1800" dirty="0">
                <a:solidFill>
                  <a:srgbClr val="A31515"/>
                </a:solidFill>
                <a:latin typeface="Menlo" charset="0"/>
                <a:cs typeface=""/>
              </a:rPr>
              <a:t>"</a:t>
            </a:r>
            <a:r>
              <a:rPr lang="en-US" sz="1800" dirty="0" err="1">
                <a:solidFill>
                  <a:srgbClr val="A31515"/>
                </a:solidFill>
                <a:latin typeface="Menlo" charset="0"/>
                <a:cs typeface=""/>
              </a:rPr>
              <a:t>selectRow</a:t>
            </a:r>
            <a:r>
              <a:rPr lang="en-US" sz="1800" dirty="0">
                <a:solidFill>
                  <a:srgbClr val="A31515"/>
                </a:solidFill>
                <a:latin typeface="Menlo" charset="0"/>
                <a:cs typeface=""/>
              </a:rPr>
              <a:t>"</a:t>
            </a:r>
            <a:r>
              <a:rPr lang="en-US" sz="1800" dirty="0">
                <a:solidFill>
                  <a:srgbClr val="222222"/>
                </a:solidFill>
                <a:latin typeface="Menlo" charset="0"/>
                <a:cs typeface=""/>
              </a:rPr>
              <a:t>, </a:t>
            </a:r>
            <a:r>
              <a:rPr lang="en-US" sz="1800" dirty="0">
                <a:solidFill>
                  <a:srgbClr val="DB7100"/>
                </a:solidFill>
                <a:latin typeface="Menlo" charset="0"/>
                <a:cs typeface=""/>
              </a:rPr>
              <a:t>2017</a:t>
            </a:r>
            <a:r>
              <a:rPr lang="en-US" sz="1800" dirty="0">
                <a:solidFill>
                  <a:srgbClr val="222222"/>
                </a:solidFill>
                <a:latin typeface="Menlo" charset="0"/>
                <a:cs typeface=""/>
              </a:rPr>
              <a:t>, </a:t>
            </a:r>
            <a:r>
              <a:rPr lang="en-US" sz="1800" dirty="0">
                <a:solidFill>
                  <a:srgbClr val="A31515"/>
                </a:solidFill>
                <a:latin typeface="Menlo" charset="0"/>
                <a:cs typeface=""/>
              </a:rPr>
              <a:t>"</a:t>
            </a:r>
            <a:r>
              <a:rPr lang="en-US" sz="1800" dirty="0" err="1">
                <a:solidFill>
                  <a:srgbClr val="A31515"/>
                </a:solidFill>
                <a:latin typeface="Menlo" charset="0"/>
                <a:cs typeface=""/>
              </a:rPr>
              <a:t>inComponent</a:t>
            </a:r>
            <a:r>
              <a:rPr lang="en-US" sz="1800" dirty="0">
                <a:solidFill>
                  <a:srgbClr val="A31515"/>
                </a:solidFill>
                <a:latin typeface="Menlo" charset="0"/>
                <a:cs typeface=""/>
              </a:rPr>
              <a:t>"</a:t>
            </a:r>
            <a:r>
              <a:rPr lang="en-US" sz="1800" dirty="0">
                <a:solidFill>
                  <a:srgbClr val="222222"/>
                </a:solidFill>
                <a:latin typeface="Menlo" charset="0"/>
                <a:cs typeface=""/>
              </a:rPr>
              <a:t>, </a:t>
            </a:r>
            <a:r>
              <a:rPr lang="en-US" sz="1800" dirty="0">
                <a:solidFill>
                  <a:srgbClr val="DB7100"/>
                </a:solidFill>
                <a:latin typeface="Menlo" charset="0"/>
                <a:cs typeface=""/>
              </a:rPr>
              <a:t>2</a:t>
            </a:r>
            <a:r>
              <a:rPr lang="en-US" sz="1800" dirty="0">
                <a:solidFill>
                  <a:srgbClr val="222222"/>
                </a:solidFill>
                <a:latin typeface="Menlo" charset="0"/>
                <a:cs typeface=""/>
              </a:rPr>
              <a:t>, </a:t>
            </a:r>
            <a:r>
              <a:rPr lang="en-US" sz="1800" dirty="0">
                <a:solidFill>
                  <a:srgbClr val="A31515"/>
                </a:solidFill>
                <a:latin typeface="Menlo" charset="0"/>
                <a:cs typeface=""/>
              </a:rPr>
              <a:t>"animated"</a:t>
            </a:r>
            <a:r>
              <a:rPr lang="en-US" sz="1800" dirty="0">
                <a:solidFill>
                  <a:srgbClr val="222222"/>
                </a:solidFill>
                <a:latin typeface="Menlo" charset="0"/>
                <a:cs typeface=""/>
              </a:rPr>
              <a:t>, </a:t>
            </a:r>
            <a:r>
              <a:rPr lang="en-US" sz="1800" dirty="0">
                <a:solidFill>
                  <a:srgbClr val="0000FF"/>
                </a:solidFill>
                <a:latin typeface="Menlo" charset="0"/>
                <a:cs typeface=""/>
              </a:rPr>
              <a:t>true</a:t>
            </a:r>
            <a:r>
              <a:rPr lang="en-US" sz="1800" dirty="0">
                <a:solidFill>
                  <a:srgbClr val="000000"/>
                </a:solidFill>
                <a:latin typeface="Menlo" charset="0"/>
                <a:cs typeface=""/>
              </a:rPr>
              <a:t>))</a:t>
            </a:r>
            <a:r>
              <a:rPr lang="en-US" sz="1800" dirty="0">
                <a:solidFill>
                  <a:srgbClr val="222222"/>
                </a:solidFill>
                <a:latin typeface="Menlo" charset="0"/>
                <a:cs typeface=""/>
              </a:rPr>
              <a:t>;</a:t>
            </a:r>
          </a:p>
          <a:p>
            <a:pPr lvl="1">
              <a:lnSpc>
                <a:spcPct val="150000"/>
              </a:lnSpc>
            </a:pPr>
            <a:r>
              <a:rPr lang="en-US" sz="1800" dirty="0" err="1">
                <a:solidFill>
                  <a:srgbClr val="222222"/>
                </a:solidFill>
                <a:latin typeface="Menlo" charset="0"/>
                <a:cs typeface=""/>
              </a:rPr>
              <a:t>app.Query</a:t>
            </a:r>
            <a:r>
              <a:rPr lang="en-US" sz="1800" dirty="0">
                <a:solidFill>
                  <a:srgbClr val="000000"/>
                </a:solidFill>
                <a:latin typeface="Menlo" charset="0"/>
                <a:cs typeface=""/>
              </a:rPr>
              <a:t>(</a:t>
            </a:r>
            <a:r>
              <a:rPr lang="en-US" sz="1800" dirty="0">
                <a:solidFill>
                  <a:srgbClr val="222222"/>
                </a:solidFill>
                <a:latin typeface="Menlo" charset="0"/>
                <a:cs typeface=""/>
              </a:rPr>
              <a:t>x =</a:t>
            </a:r>
            <a:r>
              <a:rPr lang="en-US" sz="1800" dirty="0">
                <a:solidFill>
                  <a:srgbClr val="000000"/>
                </a:solidFill>
                <a:latin typeface="Menlo" charset="0"/>
                <a:cs typeface=""/>
              </a:rPr>
              <a:t>&gt;</a:t>
            </a:r>
            <a:r>
              <a:rPr lang="en-US" sz="1800" dirty="0">
                <a:solidFill>
                  <a:srgbClr val="222222"/>
                </a:solidFill>
                <a:latin typeface="Menlo" charset="0"/>
                <a:cs typeface=""/>
              </a:rPr>
              <a:t> </a:t>
            </a:r>
            <a:r>
              <a:rPr lang="en-US" sz="1800" dirty="0" err="1">
                <a:solidFill>
                  <a:srgbClr val="222222"/>
                </a:solidFill>
                <a:latin typeface="Menlo" charset="0"/>
                <a:cs typeface=""/>
              </a:rPr>
              <a:t>x.Class</a:t>
            </a:r>
            <a:r>
              <a:rPr lang="en-US" sz="1800" dirty="0">
                <a:solidFill>
                  <a:srgbClr val="000000"/>
                </a:solidFill>
                <a:latin typeface="Menlo" charset="0"/>
                <a:cs typeface=""/>
              </a:rPr>
              <a:t>(</a:t>
            </a:r>
            <a:r>
              <a:rPr lang="en-US" sz="1800" dirty="0">
                <a:solidFill>
                  <a:srgbClr val="A31515"/>
                </a:solidFill>
                <a:latin typeface="Menlo" charset="0"/>
                <a:cs typeface=""/>
              </a:rPr>
              <a:t>"</a:t>
            </a:r>
            <a:r>
              <a:rPr lang="en-US" sz="1800" dirty="0" err="1">
                <a:solidFill>
                  <a:srgbClr val="A31515"/>
                </a:solidFill>
                <a:latin typeface="Menlo" charset="0"/>
                <a:cs typeface=""/>
              </a:rPr>
              <a:t>NumberPicker</a:t>
            </a:r>
            <a:r>
              <a:rPr lang="en-US" sz="1800" dirty="0">
                <a:solidFill>
                  <a:srgbClr val="A31515"/>
                </a:solidFill>
                <a:latin typeface="Menlo" charset="0"/>
                <a:cs typeface=""/>
              </a:rPr>
              <a:t>"</a:t>
            </a:r>
            <a:r>
              <a:rPr lang="en-US" sz="1800" dirty="0">
                <a:solidFill>
                  <a:srgbClr val="000000"/>
                </a:solidFill>
                <a:latin typeface="Menlo" charset="0"/>
                <a:cs typeface=""/>
              </a:rPr>
              <a:t>)</a:t>
            </a:r>
            <a:br>
              <a:rPr lang="en-US" sz="1800" dirty="0">
                <a:solidFill>
                  <a:prstClr val="black"/>
                </a:solidFill>
                <a:latin typeface="Menlo" charset="0"/>
                <a:cs typeface=""/>
              </a:rPr>
            </a:br>
            <a:r>
              <a:rPr lang="en-US" sz="1800" dirty="0">
                <a:solidFill>
                  <a:srgbClr val="222222"/>
                </a:solidFill>
                <a:latin typeface="Menlo" charset="0"/>
                <a:cs typeface=""/>
              </a:rPr>
              <a:t>    .Invoke</a:t>
            </a:r>
            <a:r>
              <a:rPr lang="en-US" sz="1800" dirty="0">
                <a:solidFill>
                  <a:srgbClr val="000000"/>
                </a:solidFill>
                <a:latin typeface="Menlo" charset="0"/>
                <a:cs typeface=""/>
              </a:rPr>
              <a:t>(</a:t>
            </a:r>
            <a:r>
              <a:rPr lang="en-US" sz="1800" dirty="0">
                <a:solidFill>
                  <a:srgbClr val="A31515"/>
                </a:solidFill>
                <a:latin typeface="Menlo" charset="0"/>
                <a:cs typeface=""/>
              </a:rPr>
              <a:t>"</a:t>
            </a:r>
            <a:r>
              <a:rPr lang="en-US" sz="1800" dirty="0" err="1">
                <a:solidFill>
                  <a:srgbClr val="A31515"/>
                </a:solidFill>
                <a:latin typeface="Menlo" charset="0"/>
                <a:cs typeface=""/>
              </a:rPr>
              <a:t>updateDate</a:t>
            </a:r>
            <a:r>
              <a:rPr lang="en-US" sz="1800" dirty="0">
                <a:solidFill>
                  <a:srgbClr val="A31515"/>
                </a:solidFill>
                <a:latin typeface="Menlo" charset="0"/>
                <a:cs typeface=""/>
              </a:rPr>
              <a:t>"</a:t>
            </a:r>
            <a:r>
              <a:rPr lang="en-US" sz="1800" dirty="0">
                <a:solidFill>
                  <a:srgbClr val="222222"/>
                </a:solidFill>
                <a:latin typeface="Menlo" charset="0"/>
                <a:cs typeface=""/>
              </a:rPr>
              <a:t>, </a:t>
            </a:r>
            <a:r>
              <a:rPr lang="en-US" sz="1800" dirty="0">
                <a:solidFill>
                  <a:srgbClr val="DB7100"/>
                </a:solidFill>
                <a:latin typeface="Menlo" charset="0"/>
                <a:cs typeface=""/>
              </a:rPr>
              <a:t>2017</a:t>
            </a:r>
            <a:r>
              <a:rPr lang="en-US" sz="1800" dirty="0">
                <a:solidFill>
                  <a:srgbClr val="222222"/>
                </a:solidFill>
                <a:latin typeface="Menlo" charset="0"/>
                <a:cs typeface=""/>
              </a:rPr>
              <a:t>, </a:t>
            </a:r>
            <a:r>
              <a:rPr lang="en-US" sz="1800" dirty="0">
                <a:solidFill>
                  <a:srgbClr val="DB7100"/>
                </a:solidFill>
                <a:latin typeface="Menlo" charset="0"/>
                <a:cs typeface=""/>
              </a:rPr>
              <a:t>0</a:t>
            </a:r>
            <a:r>
              <a:rPr lang="en-US" sz="1800" dirty="0">
                <a:solidFill>
                  <a:srgbClr val="222222"/>
                </a:solidFill>
                <a:latin typeface="Menlo" charset="0"/>
                <a:cs typeface=""/>
              </a:rPr>
              <a:t>, </a:t>
            </a:r>
            <a:r>
              <a:rPr lang="en-US" sz="1800" dirty="0">
                <a:solidFill>
                  <a:srgbClr val="DB7100"/>
                </a:solidFill>
                <a:latin typeface="Menlo" charset="0"/>
                <a:cs typeface=""/>
              </a:rPr>
              <a:t>14</a:t>
            </a:r>
            <a:r>
              <a:rPr lang="en-US" sz="1800" dirty="0">
                <a:solidFill>
                  <a:srgbClr val="000000"/>
                </a:solidFill>
                <a:latin typeface="Menlo" charset="0"/>
                <a:cs typeface=""/>
              </a:rPr>
              <a:t>))</a:t>
            </a:r>
            <a:r>
              <a:rPr lang="en-US" sz="1800" dirty="0">
                <a:solidFill>
                  <a:srgbClr val="222222"/>
                </a:solidFill>
                <a:latin typeface="Menlo" charset="0"/>
                <a:cs typeface=""/>
              </a:rPr>
              <a:t>;</a:t>
            </a:r>
            <a:endParaRPr lang="en-US" sz="2200" dirty="0">
              <a:solidFill>
                <a:schemeClr val="tx1"/>
              </a:solidFill>
              <a:ea typeface="Menlo" charset="0"/>
            </a:endParaRPr>
          </a:p>
          <a:p>
            <a:pPr marL="457200" lvl="1" indent="0">
              <a:lnSpc>
                <a:spcPct val="110000"/>
              </a:lnSpc>
              <a:buNone/>
            </a:pPr>
            <a:r>
              <a:rPr lang="en-US" sz="2200" b="1" dirty="0">
                <a:solidFill>
                  <a:schemeClr val="tx1"/>
                </a:solidFill>
                <a:ea typeface="Menlo" charset="0"/>
              </a:rPr>
              <a:t>Note</a:t>
            </a:r>
            <a:r>
              <a:rPr lang="en-US" sz="2200" dirty="0">
                <a:solidFill>
                  <a:schemeClr val="tx1"/>
                </a:solidFill>
                <a:ea typeface="Menlo" charset="0"/>
              </a:rPr>
              <a:t>: you may still need to tap the row to get the UI event to fire</a:t>
            </a:r>
          </a:p>
          <a:p>
            <a:r>
              <a:rPr lang="en-US" dirty="0"/>
              <a:t>Methods and parameters can be found in API documentation</a:t>
            </a:r>
          </a:p>
          <a:p>
            <a:pPr lvl="1">
              <a:lnSpc>
                <a:spcPct val="110000"/>
              </a:lnSpc>
            </a:pPr>
            <a:r>
              <a:rPr lang="en-US" dirty="0">
                <a:hlinkClick r:id="rId3"/>
              </a:rPr>
              <a:t>https://developer.android.com/reference</a:t>
            </a:r>
            <a:r>
              <a:rPr lang="en-US" dirty="0"/>
              <a:t> </a:t>
            </a:r>
          </a:p>
          <a:p>
            <a:pPr lvl="1">
              <a:lnSpc>
                <a:spcPct val="110000"/>
              </a:lnSpc>
            </a:pPr>
            <a:r>
              <a:rPr lang="en-US" dirty="0">
                <a:hlinkClick r:id="rId4"/>
              </a:rPr>
              <a:t>https://developer.apple.com/reference</a:t>
            </a:r>
            <a:endParaRPr lang="en-US" dirty="0"/>
          </a:p>
        </p:txBody>
      </p:sp>
    </p:spTree>
    <p:extLst>
      <p:ext uri="{BB962C8B-B14F-4D97-AF65-F5344CB8AC3E}">
        <p14:creationId xmlns:p14="http://schemas.microsoft.com/office/powerpoint/2010/main" val="6023968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Backdoor methods</a:t>
            </a:r>
          </a:p>
        </p:txBody>
      </p:sp>
      <p:sp>
        <p:nvSpPr>
          <p:cNvPr id="3" name="Content Placeholder 2"/>
          <p:cNvSpPr>
            <a:spLocks noGrp="1"/>
          </p:cNvSpPr>
          <p:nvPr>
            <p:ph idx="1"/>
          </p:nvPr>
        </p:nvSpPr>
        <p:spPr>
          <a:xfrm>
            <a:off x="609600" y="1338990"/>
            <a:ext cx="10641874" cy="4717036"/>
          </a:xfrm>
        </p:spPr>
        <p:txBody>
          <a:bodyPr vert="horz" lIns="91440" tIns="45720" rIns="91440" bIns="45720" numCol="1" spcCol="0" rtlCol="0" anchor="t">
            <a:normAutofit/>
          </a:bodyPr>
          <a:lstStyle/>
          <a:p>
            <a:r>
              <a:rPr lang="en-US" dirty="0"/>
              <a:t>Backdoor methods are methods in the application code that can be invoked during tests</a:t>
            </a:r>
          </a:p>
          <a:p>
            <a:r>
              <a:rPr lang="en-US" dirty="0"/>
              <a:t>Perform some special action to configure or set up the testing state of the device</a:t>
            </a:r>
          </a:p>
          <a:p>
            <a:r>
              <a:rPr lang="en-US" dirty="0"/>
              <a:t>Saves time during tests, especially if the backdoor provides functionality that would be repeated during the </a:t>
            </a:r>
            <a:r>
              <a:rPr lang="en-US" dirty="0" err="1"/>
              <a:t>UITests</a:t>
            </a:r>
            <a:r>
              <a:rPr lang="en-US" dirty="0"/>
              <a:t>, such as signing into an app</a:t>
            </a:r>
          </a:p>
          <a:p>
            <a:r>
              <a:rPr lang="en-US" dirty="0"/>
              <a:t>Common examples of backdoor methods include:</a:t>
            </a:r>
          </a:p>
          <a:p>
            <a:pPr lvl="1"/>
            <a:r>
              <a:rPr lang="en-US" dirty="0"/>
              <a:t>Signing in to the app without manipulating the UI</a:t>
            </a:r>
          </a:p>
          <a:p>
            <a:pPr lvl="1"/>
            <a:r>
              <a:rPr lang="en-US" dirty="0"/>
              <a:t>Seeding a database before the test run</a:t>
            </a:r>
          </a:p>
          <a:p>
            <a:pPr lvl="1"/>
            <a:endParaRPr lang="en-US" dirty="0"/>
          </a:p>
        </p:txBody>
      </p:sp>
    </p:spTree>
    <p:extLst>
      <p:ext uri="{BB962C8B-B14F-4D97-AF65-F5344CB8AC3E}">
        <p14:creationId xmlns:p14="http://schemas.microsoft.com/office/powerpoint/2010/main" val="1524092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Defining backdoor methods </a:t>
            </a:r>
            <a:r>
              <a:rPr lang="mr-IN"/>
              <a:t>–</a:t>
            </a:r>
            <a:r>
              <a:rPr lang="en-US"/>
              <a:t> Android</a:t>
            </a:r>
          </a:p>
        </p:txBody>
      </p:sp>
      <p:sp>
        <p:nvSpPr>
          <p:cNvPr id="3" name="Content Placeholder 2"/>
          <p:cNvSpPr>
            <a:spLocks noGrp="1"/>
          </p:cNvSpPr>
          <p:nvPr>
            <p:ph idx="1"/>
          </p:nvPr>
        </p:nvSpPr>
        <p:spPr>
          <a:xfrm>
            <a:off x="609600" y="1338990"/>
            <a:ext cx="10972800" cy="4717036"/>
          </a:xfrm>
        </p:spPr>
        <p:txBody>
          <a:bodyPr vert="horz" lIns="91440" tIns="45720" rIns="91440" bIns="45720" numCol="1" spcCol="0" rtlCol="0" anchor="t">
            <a:normAutofit/>
          </a:bodyPr>
          <a:lstStyle/>
          <a:p>
            <a:r>
              <a:rPr lang="en-US" dirty="0"/>
              <a:t>Defined in an </a:t>
            </a:r>
            <a:r>
              <a:rPr lang="en-US" sz="2200" dirty="0">
                <a:latin typeface="Menlo" charset="0"/>
                <a:ea typeface="Menlo" charset="0"/>
                <a:cs typeface="Menlo" charset="0"/>
              </a:rPr>
              <a:t>Application</a:t>
            </a:r>
            <a:r>
              <a:rPr lang="en-US" dirty="0"/>
              <a:t> subclass, </a:t>
            </a:r>
            <a:r>
              <a:rPr lang="en-US" sz="2200" dirty="0">
                <a:latin typeface="Menlo" charset="0"/>
                <a:ea typeface="Menlo" charset="0"/>
                <a:cs typeface="Menlo" charset="0"/>
              </a:rPr>
              <a:t>Activity</a:t>
            </a:r>
            <a:r>
              <a:rPr lang="en-US" dirty="0"/>
              <a:t>, or </a:t>
            </a:r>
            <a:r>
              <a:rPr lang="en-US" sz="2200" dirty="0">
                <a:latin typeface="Menlo" charset="0"/>
                <a:ea typeface="Menlo" charset="0"/>
                <a:cs typeface="Menlo" charset="0"/>
              </a:rPr>
              <a:t>Contex</a:t>
            </a:r>
            <a:r>
              <a:rPr lang="en-US" dirty="0">
                <a:latin typeface="Menlo" charset="0"/>
                <a:ea typeface="Menlo" charset="0"/>
                <a:cs typeface="Menlo" charset="0"/>
              </a:rPr>
              <a:t>t</a:t>
            </a:r>
            <a:r>
              <a:rPr lang="en-US" dirty="0"/>
              <a:t> of root view</a:t>
            </a:r>
          </a:p>
          <a:p>
            <a:r>
              <a:rPr lang="en-US" dirty="0"/>
              <a:t>Decorated with </a:t>
            </a:r>
            <a:r>
              <a:rPr lang="en-US" sz="2200" dirty="0" err="1">
                <a:latin typeface="Menlo" charset="0"/>
                <a:ea typeface="Menlo" charset="0"/>
                <a:cs typeface="Menlo" charset="0"/>
              </a:rPr>
              <a:t>Java.Interop.Export</a:t>
            </a:r>
            <a:r>
              <a:rPr lang="en-US" sz="2200" dirty="0"/>
              <a:t> </a:t>
            </a:r>
            <a:r>
              <a:rPr lang="en-US" dirty="0"/>
              <a:t>attribute, with the name of the backdoor method</a:t>
            </a:r>
          </a:p>
        </p:txBody>
      </p:sp>
      <p:sp>
        <p:nvSpPr>
          <p:cNvPr id="5" name="Rectangle 4"/>
          <p:cNvSpPr/>
          <p:nvPr/>
        </p:nvSpPr>
        <p:spPr>
          <a:xfrm>
            <a:off x="1057275" y="3470703"/>
            <a:ext cx="10525125" cy="369332"/>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endParaRPr lang="en-US">
              <a:latin typeface="Consolas" panose="020B0609020204030204" pitchFamily="49" charset="0"/>
            </a:endParaRPr>
          </a:p>
        </p:txBody>
      </p:sp>
      <p:sp>
        <p:nvSpPr>
          <p:cNvPr id="6" name="TextBox 5"/>
          <p:cNvSpPr txBox="1"/>
          <p:nvPr/>
        </p:nvSpPr>
        <p:spPr>
          <a:xfrm>
            <a:off x="1485900" y="2843213"/>
            <a:ext cx="7157729" cy="2585323"/>
          </a:xfrm>
          <a:prstGeom prst="rect">
            <a:avLst/>
          </a:prstGeom>
          <a:noFill/>
        </p:spPr>
        <p:txBody>
          <a:bodyPr wrap="none" rtlCol="0">
            <a:spAutoFit/>
          </a:bodyPr>
          <a:lstStyle/>
          <a:p>
            <a:r>
              <a:rPr lang="en-US">
                <a:solidFill>
                  <a:srgbClr val="000000"/>
                </a:solidFill>
                <a:latin typeface="Menlo" charset="0"/>
              </a:rPr>
              <a:t>[</a:t>
            </a:r>
            <a:r>
              <a:rPr lang="en-US">
                <a:solidFill>
                  <a:srgbClr val="222222"/>
                </a:solidFill>
                <a:latin typeface="Menlo" charset="0"/>
              </a:rPr>
              <a:t>Activity</a:t>
            </a:r>
            <a:r>
              <a:rPr lang="en-US">
                <a:solidFill>
                  <a:srgbClr val="000000"/>
                </a:solidFill>
                <a:latin typeface="Menlo" charset="0"/>
              </a:rPr>
              <a:t>(</a:t>
            </a:r>
            <a:r>
              <a:rPr lang="en-US" err="1">
                <a:solidFill>
                  <a:srgbClr val="222222"/>
                </a:solidFill>
                <a:latin typeface="Menlo" charset="0"/>
              </a:rPr>
              <a:t>MainLauncher</a:t>
            </a:r>
            <a:r>
              <a:rPr lang="en-US">
                <a:solidFill>
                  <a:srgbClr val="222222"/>
                </a:solidFill>
                <a:latin typeface="Menlo" charset="0"/>
              </a:rPr>
              <a:t> = </a:t>
            </a:r>
            <a:r>
              <a:rPr lang="en-US">
                <a:solidFill>
                  <a:srgbClr val="0000FF"/>
                </a:solidFill>
                <a:latin typeface="Menlo" charset="0"/>
              </a:rPr>
              <a:t>true</a:t>
            </a:r>
            <a:r>
              <a:rPr lang="en-US">
                <a:solidFill>
                  <a:srgbClr val="000000"/>
                </a:solidFill>
                <a:latin typeface="Menlo" charset="0"/>
              </a:rPr>
              <a:t>)]</a:t>
            </a:r>
            <a:br>
              <a:rPr lang="en-US">
                <a:latin typeface="Menlo" charset="0"/>
              </a:rPr>
            </a:br>
            <a:r>
              <a:rPr lang="en-US">
                <a:solidFill>
                  <a:srgbClr val="0000FF"/>
                </a:solidFill>
                <a:latin typeface="Menlo" charset="0"/>
              </a:rPr>
              <a:t>public</a:t>
            </a:r>
            <a:r>
              <a:rPr lang="en-US">
                <a:solidFill>
                  <a:srgbClr val="222222"/>
                </a:solidFill>
                <a:latin typeface="Menlo" charset="0"/>
              </a:rPr>
              <a:t> </a:t>
            </a:r>
            <a:r>
              <a:rPr lang="en-US">
                <a:solidFill>
                  <a:srgbClr val="0000FF"/>
                </a:solidFill>
                <a:latin typeface="Menlo" charset="0"/>
              </a:rPr>
              <a:t>class</a:t>
            </a:r>
            <a:r>
              <a:rPr lang="en-US">
                <a:solidFill>
                  <a:srgbClr val="222222"/>
                </a:solidFill>
                <a:latin typeface="Menlo" charset="0"/>
              </a:rPr>
              <a:t> </a:t>
            </a:r>
            <a:r>
              <a:rPr lang="en-US" err="1">
                <a:solidFill>
                  <a:srgbClr val="2B8FAF"/>
                </a:solidFill>
                <a:latin typeface="Menlo" charset="0"/>
              </a:rPr>
              <a:t>MainActivity</a:t>
            </a:r>
            <a:r>
              <a:rPr lang="en-US">
                <a:solidFill>
                  <a:srgbClr val="222222"/>
                </a:solidFill>
                <a:latin typeface="Menlo" charset="0"/>
              </a:rPr>
              <a:t> : Activity</a:t>
            </a:r>
            <a:br>
              <a:rPr lang="en-US">
                <a:latin typeface="Menlo" charset="0"/>
              </a:rPr>
            </a:br>
            <a:r>
              <a:rPr lang="en-US">
                <a:solidFill>
                  <a:srgbClr val="000000"/>
                </a:solidFill>
                <a:latin typeface="Menlo" charset="0"/>
              </a:rPr>
              <a:t>{</a:t>
            </a:r>
            <a:br>
              <a:rPr lang="en-US">
                <a:latin typeface="Menlo" charset="0"/>
              </a:rPr>
            </a:br>
            <a:r>
              <a:rPr lang="en-US">
                <a:solidFill>
                  <a:srgbClr val="222222"/>
                </a:solidFill>
                <a:latin typeface="Menlo" charset="0"/>
              </a:rPr>
              <a:t>    </a:t>
            </a:r>
            <a:r>
              <a:rPr lang="en-US">
                <a:solidFill>
                  <a:srgbClr val="000000"/>
                </a:solidFill>
                <a:latin typeface="Menlo" charset="0"/>
              </a:rPr>
              <a:t>[</a:t>
            </a:r>
            <a:r>
              <a:rPr lang="en-US">
                <a:solidFill>
                  <a:srgbClr val="222222"/>
                </a:solidFill>
                <a:latin typeface="Menlo" charset="0"/>
              </a:rPr>
              <a:t>Export</a:t>
            </a:r>
            <a:r>
              <a:rPr lang="en-US">
                <a:solidFill>
                  <a:srgbClr val="000000"/>
                </a:solidFill>
                <a:latin typeface="Menlo" charset="0"/>
              </a:rPr>
              <a:t>(</a:t>
            </a:r>
            <a:r>
              <a:rPr lang="en-US">
                <a:solidFill>
                  <a:srgbClr val="A31515"/>
                </a:solidFill>
                <a:latin typeface="Menlo" charset="0"/>
              </a:rPr>
              <a:t>”</a:t>
            </a:r>
            <a:r>
              <a:rPr lang="en-US" err="1">
                <a:solidFill>
                  <a:srgbClr val="A31515"/>
                </a:solidFill>
                <a:latin typeface="Menlo" charset="0"/>
              </a:rPr>
              <a:t>myBackdoorMethod</a:t>
            </a:r>
            <a:r>
              <a:rPr lang="en-US">
                <a:solidFill>
                  <a:srgbClr val="A31515"/>
                </a:solidFill>
                <a:latin typeface="Menlo" charset="0"/>
              </a:rPr>
              <a:t>"</a:t>
            </a:r>
            <a:r>
              <a:rPr lang="en-US">
                <a:solidFill>
                  <a:srgbClr val="000000"/>
                </a:solidFill>
                <a:latin typeface="Menlo" charset="0"/>
              </a:rPr>
              <a:t>)]</a:t>
            </a:r>
            <a:br>
              <a:rPr lang="en-US">
                <a:latin typeface="Menlo" charset="0"/>
              </a:rPr>
            </a:br>
            <a:r>
              <a:rPr lang="en-US">
                <a:solidFill>
                  <a:srgbClr val="222222"/>
                </a:solidFill>
                <a:latin typeface="Menlo" charset="0"/>
              </a:rPr>
              <a:t>    </a:t>
            </a:r>
            <a:r>
              <a:rPr lang="en-US">
                <a:solidFill>
                  <a:srgbClr val="0000FF"/>
                </a:solidFill>
                <a:latin typeface="Menlo" charset="0"/>
              </a:rPr>
              <a:t>public</a:t>
            </a:r>
            <a:r>
              <a:rPr lang="en-US">
                <a:solidFill>
                  <a:srgbClr val="222222"/>
                </a:solidFill>
                <a:latin typeface="Menlo" charset="0"/>
              </a:rPr>
              <a:t> </a:t>
            </a:r>
            <a:r>
              <a:rPr lang="en-US">
                <a:solidFill>
                  <a:srgbClr val="0000FF"/>
                </a:solidFill>
                <a:latin typeface="Menlo" charset="0"/>
              </a:rPr>
              <a:t>void</a:t>
            </a:r>
            <a:r>
              <a:rPr lang="en-US">
                <a:solidFill>
                  <a:srgbClr val="222222"/>
                </a:solidFill>
                <a:latin typeface="Menlo" charset="0"/>
              </a:rPr>
              <a:t> </a:t>
            </a:r>
            <a:r>
              <a:rPr lang="en-US" err="1">
                <a:solidFill>
                  <a:srgbClr val="222222"/>
                </a:solidFill>
                <a:latin typeface="Menlo" charset="0"/>
              </a:rPr>
              <a:t>MyBackdoorMethod</a:t>
            </a:r>
            <a:r>
              <a:rPr lang="en-US">
                <a:solidFill>
                  <a:srgbClr val="000000"/>
                </a:solidFill>
                <a:latin typeface="Menlo" charset="0"/>
              </a:rPr>
              <a:t>()</a:t>
            </a:r>
            <a:br>
              <a:rPr lang="en-US">
                <a:latin typeface="Menlo" charset="0"/>
              </a:rPr>
            </a:br>
            <a:r>
              <a:rPr lang="en-US">
                <a:solidFill>
                  <a:srgbClr val="222222"/>
                </a:solidFill>
                <a:latin typeface="Menlo" charset="0"/>
              </a:rPr>
              <a:t>    </a:t>
            </a:r>
            <a:r>
              <a:rPr lang="en-US">
                <a:solidFill>
                  <a:srgbClr val="000000"/>
                </a:solidFill>
                <a:latin typeface="Menlo" charset="0"/>
              </a:rPr>
              <a:t>{</a:t>
            </a:r>
            <a:br>
              <a:rPr lang="en-US">
                <a:latin typeface="Menlo" charset="0"/>
              </a:rPr>
            </a:br>
            <a:r>
              <a:rPr lang="en-US">
                <a:solidFill>
                  <a:srgbClr val="222222"/>
                </a:solidFill>
                <a:latin typeface="Menlo" charset="0"/>
              </a:rPr>
              <a:t>        </a:t>
            </a:r>
            <a:r>
              <a:rPr lang="en-US">
                <a:solidFill>
                  <a:srgbClr val="008000"/>
                </a:solidFill>
                <a:latin typeface="Menlo" charset="0"/>
              </a:rPr>
              <a:t>// In through the backdoor - do some work.</a:t>
            </a:r>
            <a:br>
              <a:rPr lang="en-US">
                <a:latin typeface="Menlo" charset="0"/>
              </a:rPr>
            </a:br>
            <a:r>
              <a:rPr lang="en-US">
                <a:solidFill>
                  <a:srgbClr val="222222"/>
                </a:solidFill>
                <a:latin typeface="Menlo" charset="0"/>
              </a:rPr>
              <a:t>    </a:t>
            </a:r>
            <a:r>
              <a:rPr lang="en-US">
                <a:solidFill>
                  <a:srgbClr val="000000"/>
                </a:solidFill>
                <a:latin typeface="Menlo" charset="0"/>
              </a:rPr>
              <a:t>}</a:t>
            </a:r>
            <a:br>
              <a:rPr lang="en-US">
                <a:latin typeface="Menlo" charset="0"/>
              </a:rPr>
            </a:br>
            <a:r>
              <a:rPr lang="en-US">
                <a:solidFill>
                  <a:srgbClr val="000000"/>
                </a:solidFill>
                <a:latin typeface="Menlo" charset="0"/>
              </a:rPr>
              <a:t>}</a:t>
            </a:r>
            <a:endParaRPr lang="en-US"/>
          </a:p>
        </p:txBody>
      </p:sp>
    </p:spTree>
    <p:extLst>
      <p:ext uri="{BB962C8B-B14F-4D97-AF65-F5344CB8AC3E}">
        <p14:creationId xmlns:p14="http://schemas.microsoft.com/office/powerpoint/2010/main" val="4064814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Defining backdoor methods - iOS</a:t>
            </a:r>
          </a:p>
        </p:txBody>
      </p:sp>
      <p:sp>
        <p:nvSpPr>
          <p:cNvPr id="3" name="Content Placeholder 2"/>
          <p:cNvSpPr>
            <a:spLocks noGrp="1"/>
          </p:cNvSpPr>
          <p:nvPr>
            <p:ph idx="1"/>
          </p:nvPr>
        </p:nvSpPr>
        <p:spPr>
          <a:xfrm>
            <a:off x="609600" y="1338990"/>
            <a:ext cx="10972800" cy="4717036"/>
          </a:xfrm>
        </p:spPr>
        <p:txBody>
          <a:bodyPr vert="horz" lIns="91440" tIns="45720" rIns="91440" bIns="45720" numCol="1" spcCol="0" rtlCol="0" anchor="t">
            <a:normAutofit/>
          </a:bodyPr>
          <a:lstStyle/>
          <a:p>
            <a:r>
              <a:rPr lang="en-US" dirty="0"/>
              <a:t>Defined in the </a:t>
            </a:r>
            <a:r>
              <a:rPr lang="en-US" sz="2200" dirty="0" err="1">
                <a:latin typeface="Menlo" charset="0"/>
                <a:ea typeface="Menlo" charset="0"/>
                <a:cs typeface="Menlo" charset="0"/>
              </a:rPr>
              <a:t>AppDelegate</a:t>
            </a:r>
            <a:endParaRPr lang="en-US" sz="2200" dirty="0">
              <a:latin typeface="Menlo" charset="0"/>
              <a:ea typeface="Menlo" charset="0"/>
              <a:cs typeface="Menlo" charset="0"/>
            </a:endParaRPr>
          </a:p>
          <a:p>
            <a:r>
              <a:rPr lang="en-US" dirty="0"/>
              <a:t>Decorated with the </a:t>
            </a:r>
            <a:r>
              <a:rPr lang="en-US" sz="2200" dirty="0">
                <a:latin typeface="Menlo" charset="0"/>
                <a:ea typeface="Menlo" charset="0"/>
                <a:cs typeface="Menlo" charset="0"/>
              </a:rPr>
              <a:t>Export</a:t>
            </a:r>
            <a:r>
              <a:rPr lang="en-US" dirty="0"/>
              <a:t> attribute, with the name of the backdoor method appended with a colon </a:t>
            </a:r>
            <a:r>
              <a:rPr lang="en-US" dirty="0">
                <a:latin typeface="Menlo" charset="0"/>
                <a:ea typeface="Menlo" charset="0"/>
                <a:cs typeface="Menlo" charset="0"/>
                <a:sym typeface="Wingdings"/>
              </a:rPr>
              <a:t>:</a:t>
            </a:r>
            <a:endParaRPr lang="en-US" dirty="0"/>
          </a:p>
        </p:txBody>
      </p:sp>
      <p:sp>
        <p:nvSpPr>
          <p:cNvPr id="4" name="Rectangle 3"/>
          <p:cNvSpPr/>
          <p:nvPr/>
        </p:nvSpPr>
        <p:spPr>
          <a:xfrm>
            <a:off x="1371600" y="2956353"/>
            <a:ext cx="10210800" cy="369332"/>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endParaRPr lang="en-US">
              <a:latin typeface="Consolas" panose="020B0609020204030204" pitchFamily="49" charset="0"/>
            </a:endParaRPr>
          </a:p>
        </p:txBody>
      </p:sp>
      <p:sp>
        <p:nvSpPr>
          <p:cNvPr id="6" name="TextBox 5"/>
          <p:cNvSpPr txBox="1"/>
          <p:nvPr/>
        </p:nvSpPr>
        <p:spPr>
          <a:xfrm>
            <a:off x="1371600" y="2955193"/>
            <a:ext cx="7436651" cy="2585323"/>
          </a:xfrm>
          <a:prstGeom prst="rect">
            <a:avLst/>
          </a:prstGeom>
          <a:noFill/>
        </p:spPr>
        <p:txBody>
          <a:bodyPr wrap="none" rtlCol="0">
            <a:spAutoFit/>
          </a:bodyPr>
          <a:lstStyle/>
          <a:p>
            <a:r>
              <a:rPr lang="en-US" dirty="0">
                <a:solidFill>
                  <a:srgbClr val="000000"/>
                </a:solidFill>
                <a:latin typeface="Menlo" charset="0"/>
              </a:rPr>
              <a:t>[</a:t>
            </a:r>
            <a:r>
              <a:rPr lang="en-US" dirty="0">
                <a:solidFill>
                  <a:srgbClr val="222222"/>
                </a:solidFill>
                <a:latin typeface="Menlo" charset="0"/>
              </a:rPr>
              <a:t>Register</a:t>
            </a:r>
            <a:r>
              <a:rPr lang="en-US" dirty="0">
                <a:solidFill>
                  <a:srgbClr val="000000"/>
                </a:solidFill>
                <a:latin typeface="Menlo" charset="0"/>
              </a:rPr>
              <a:t>(</a:t>
            </a:r>
            <a:r>
              <a:rPr lang="en-US" dirty="0">
                <a:solidFill>
                  <a:srgbClr val="A31515"/>
                </a:solidFill>
                <a:latin typeface="Menlo" charset="0"/>
              </a:rPr>
              <a:t>"</a:t>
            </a:r>
            <a:r>
              <a:rPr lang="en-US" dirty="0" err="1">
                <a:solidFill>
                  <a:srgbClr val="A31515"/>
                </a:solidFill>
                <a:latin typeface="Menlo" charset="0"/>
              </a:rPr>
              <a:t>AppDelegate</a:t>
            </a:r>
            <a:r>
              <a:rPr lang="en-US" dirty="0">
                <a:solidFill>
                  <a:srgbClr val="A31515"/>
                </a:solidFill>
                <a:latin typeface="Menlo" charset="0"/>
              </a:rPr>
              <a:t>"</a:t>
            </a:r>
            <a:r>
              <a:rPr lang="en-US" dirty="0">
                <a:solidFill>
                  <a:srgbClr val="000000"/>
                </a:solidFill>
                <a:latin typeface="Menlo" charset="0"/>
              </a:rPr>
              <a:t>)]</a:t>
            </a:r>
            <a:br>
              <a:rPr lang="en-US" dirty="0">
                <a:latin typeface="Menlo" charset="0"/>
              </a:rPr>
            </a:br>
            <a:r>
              <a:rPr lang="en-US" dirty="0">
                <a:solidFill>
                  <a:srgbClr val="0000FF"/>
                </a:solidFill>
                <a:latin typeface="Menlo" charset="0"/>
              </a:rPr>
              <a:t>public</a:t>
            </a:r>
            <a:r>
              <a:rPr lang="en-US" dirty="0">
                <a:solidFill>
                  <a:srgbClr val="222222"/>
                </a:solidFill>
                <a:latin typeface="Menlo" charset="0"/>
              </a:rPr>
              <a:t> </a:t>
            </a:r>
            <a:r>
              <a:rPr lang="en-US" dirty="0">
                <a:solidFill>
                  <a:srgbClr val="0000FF"/>
                </a:solidFill>
                <a:latin typeface="Menlo" charset="0"/>
              </a:rPr>
              <a:t>class</a:t>
            </a:r>
            <a:r>
              <a:rPr lang="en-US" dirty="0">
                <a:solidFill>
                  <a:srgbClr val="222222"/>
                </a:solidFill>
                <a:latin typeface="Menlo" charset="0"/>
              </a:rPr>
              <a:t> </a:t>
            </a:r>
            <a:r>
              <a:rPr lang="en-US" dirty="0" err="1">
                <a:solidFill>
                  <a:srgbClr val="2B8FAF"/>
                </a:solidFill>
                <a:latin typeface="Menlo" charset="0"/>
              </a:rPr>
              <a:t>AppDelegate</a:t>
            </a:r>
            <a:r>
              <a:rPr lang="en-US" dirty="0">
                <a:solidFill>
                  <a:srgbClr val="222222"/>
                </a:solidFill>
                <a:latin typeface="Menlo" charset="0"/>
              </a:rPr>
              <a:t> : </a:t>
            </a:r>
            <a:r>
              <a:rPr lang="en-US" dirty="0" err="1">
                <a:solidFill>
                  <a:srgbClr val="222222"/>
                </a:solidFill>
                <a:latin typeface="Menlo" charset="0"/>
              </a:rPr>
              <a:t>UIApplicationDelegate</a:t>
            </a:r>
            <a:br>
              <a:rPr lang="en-US" dirty="0">
                <a:latin typeface="Menlo" charset="0"/>
              </a:rPr>
            </a:br>
            <a:r>
              <a:rPr lang="en-US" dirty="0">
                <a:solidFill>
                  <a:srgbClr val="000000"/>
                </a:solidFill>
                <a:latin typeface="Menlo" charset="0"/>
              </a:rPr>
              <a:t>{</a:t>
            </a:r>
            <a:br>
              <a:rPr lang="en-US" dirty="0">
                <a:latin typeface="Menlo" charset="0"/>
              </a:rPr>
            </a:br>
            <a:r>
              <a:rPr lang="en-US" dirty="0">
                <a:solidFill>
                  <a:srgbClr val="222222"/>
                </a:solidFill>
                <a:latin typeface="Menlo" charset="0"/>
              </a:rPr>
              <a:t>    </a:t>
            </a:r>
            <a:r>
              <a:rPr lang="en-US" dirty="0">
                <a:solidFill>
                  <a:srgbClr val="000000"/>
                </a:solidFill>
                <a:latin typeface="Menlo" charset="0"/>
              </a:rPr>
              <a:t>[</a:t>
            </a:r>
            <a:r>
              <a:rPr lang="en-US" dirty="0">
                <a:solidFill>
                  <a:srgbClr val="222222"/>
                </a:solidFill>
                <a:latin typeface="Menlo" charset="0"/>
              </a:rPr>
              <a:t>Export</a:t>
            </a:r>
            <a:r>
              <a:rPr lang="en-US" dirty="0">
                <a:solidFill>
                  <a:srgbClr val="000000"/>
                </a:solidFill>
                <a:latin typeface="Menlo" charset="0"/>
              </a:rPr>
              <a:t>(</a:t>
            </a:r>
            <a:r>
              <a:rPr lang="en-US" dirty="0">
                <a:solidFill>
                  <a:srgbClr val="A31515"/>
                </a:solidFill>
                <a:latin typeface="Menlo" charset="0"/>
              </a:rPr>
              <a:t>"</a:t>
            </a:r>
            <a:r>
              <a:rPr lang="en-US" dirty="0" err="1">
                <a:solidFill>
                  <a:srgbClr val="A31515"/>
                </a:solidFill>
                <a:latin typeface="Menlo" charset="0"/>
              </a:rPr>
              <a:t>myBackdoorMethod</a:t>
            </a:r>
            <a:r>
              <a:rPr lang="en-US" dirty="0">
                <a:solidFill>
                  <a:srgbClr val="A31515"/>
                </a:solidFill>
                <a:latin typeface="Menlo" charset="0"/>
              </a:rPr>
              <a:t>:"</a:t>
            </a:r>
            <a:r>
              <a:rPr lang="en-US" dirty="0">
                <a:solidFill>
                  <a:srgbClr val="000000"/>
                </a:solidFill>
                <a:latin typeface="Menlo" charset="0"/>
              </a:rPr>
              <a:t>)]</a:t>
            </a:r>
            <a:br>
              <a:rPr lang="en-US" dirty="0">
                <a:latin typeface="Menlo" charset="0"/>
              </a:rPr>
            </a:br>
            <a:r>
              <a:rPr lang="en-US" dirty="0">
                <a:solidFill>
                  <a:srgbClr val="222222"/>
                </a:solidFill>
                <a:latin typeface="Menlo" charset="0"/>
              </a:rPr>
              <a:t>    </a:t>
            </a:r>
            <a:r>
              <a:rPr lang="en-US" dirty="0">
                <a:solidFill>
                  <a:srgbClr val="0000FF"/>
                </a:solidFill>
                <a:latin typeface="Menlo" charset="0"/>
              </a:rPr>
              <a:t>public</a:t>
            </a:r>
            <a:r>
              <a:rPr lang="en-US" dirty="0">
                <a:solidFill>
                  <a:srgbClr val="222222"/>
                </a:solidFill>
                <a:latin typeface="Menlo" charset="0"/>
              </a:rPr>
              <a:t> </a:t>
            </a:r>
            <a:r>
              <a:rPr lang="en-US" dirty="0" err="1">
                <a:solidFill>
                  <a:srgbClr val="222222"/>
                </a:solidFill>
                <a:latin typeface="Menlo" charset="0"/>
              </a:rPr>
              <a:t>NSString</a:t>
            </a:r>
            <a:r>
              <a:rPr lang="en-US" dirty="0">
                <a:solidFill>
                  <a:srgbClr val="222222"/>
                </a:solidFill>
                <a:latin typeface="Menlo" charset="0"/>
              </a:rPr>
              <a:t> </a:t>
            </a:r>
            <a:r>
              <a:rPr lang="en-US" dirty="0" err="1">
                <a:solidFill>
                  <a:srgbClr val="222222"/>
                </a:solidFill>
                <a:latin typeface="Menlo" charset="0"/>
              </a:rPr>
              <a:t>MyBackdoorMethod</a:t>
            </a:r>
            <a:r>
              <a:rPr lang="en-US" dirty="0">
                <a:solidFill>
                  <a:srgbClr val="000000"/>
                </a:solidFill>
                <a:latin typeface="Menlo" charset="0"/>
              </a:rPr>
              <a:t>(</a:t>
            </a:r>
            <a:r>
              <a:rPr lang="en-US" dirty="0" err="1">
                <a:solidFill>
                  <a:srgbClr val="222222"/>
                </a:solidFill>
                <a:latin typeface="Menlo" charset="0"/>
              </a:rPr>
              <a:t>NSString</a:t>
            </a:r>
            <a:r>
              <a:rPr lang="en-US" dirty="0">
                <a:solidFill>
                  <a:srgbClr val="222222"/>
                </a:solidFill>
                <a:latin typeface="Menlo" charset="0"/>
              </a:rPr>
              <a:t> value</a:t>
            </a:r>
            <a:r>
              <a:rPr lang="en-US" dirty="0">
                <a:solidFill>
                  <a:srgbClr val="000000"/>
                </a:solidFill>
                <a:latin typeface="Menlo" charset="0"/>
              </a:rPr>
              <a:t>)</a:t>
            </a:r>
            <a:br>
              <a:rPr lang="en-US" dirty="0">
                <a:latin typeface="Menlo" charset="0"/>
              </a:rPr>
            </a:br>
            <a:r>
              <a:rPr lang="en-US" dirty="0">
                <a:solidFill>
                  <a:srgbClr val="222222"/>
                </a:solidFill>
                <a:latin typeface="Menlo" charset="0"/>
              </a:rPr>
              <a:t>    </a:t>
            </a:r>
            <a:r>
              <a:rPr lang="en-US" dirty="0">
                <a:solidFill>
                  <a:srgbClr val="000000"/>
                </a:solidFill>
                <a:latin typeface="Menlo" charset="0"/>
              </a:rPr>
              <a:t>{</a:t>
            </a:r>
            <a:br>
              <a:rPr lang="en-US" dirty="0">
                <a:latin typeface="Menlo" charset="0"/>
              </a:rPr>
            </a:br>
            <a:r>
              <a:rPr lang="en-US" dirty="0">
                <a:solidFill>
                  <a:srgbClr val="222222"/>
                </a:solidFill>
                <a:latin typeface="Menlo" charset="0"/>
              </a:rPr>
              <a:t>        </a:t>
            </a:r>
            <a:r>
              <a:rPr lang="en-US" dirty="0">
                <a:solidFill>
                  <a:srgbClr val="008000"/>
                </a:solidFill>
                <a:latin typeface="Menlo" charset="0"/>
              </a:rPr>
              <a:t>// In through the backdoor - do some work. </a:t>
            </a:r>
            <a:br>
              <a:rPr lang="en-US" dirty="0">
                <a:latin typeface="Menlo" charset="0"/>
              </a:rPr>
            </a:br>
            <a:r>
              <a:rPr lang="en-US" dirty="0">
                <a:solidFill>
                  <a:srgbClr val="222222"/>
                </a:solidFill>
                <a:latin typeface="Menlo" charset="0"/>
              </a:rPr>
              <a:t>    </a:t>
            </a:r>
            <a:r>
              <a:rPr lang="en-US" dirty="0">
                <a:solidFill>
                  <a:srgbClr val="000000"/>
                </a:solidFill>
                <a:latin typeface="Menlo" charset="0"/>
              </a:rPr>
              <a:t>}</a:t>
            </a:r>
            <a:br>
              <a:rPr lang="en-US" dirty="0">
                <a:latin typeface="Menlo" charset="0"/>
              </a:rPr>
            </a:br>
            <a:r>
              <a:rPr lang="en-US" dirty="0">
                <a:solidFill>
                  <a:srgbClr val="000000"/>
                </a:solidFill>
                <a:latin typeface="Menlo" charset="0"/>
              </a:rPr>
              <a:t>}</a:t>
            </a:r>
            <a:endParaRPr lang="en-US" dirty="0"/>
          </a:p>
        </p:txBody>
      </p:sp>
    </p:spTree>
    <p:extLst>
      <p:ext uri="{BB962C8B-B14F-4D97-AF65-F5344CB8AC3E}">
        <p14:creationId xmlns:p14="http://schemas.microsoft.com/office/powerpoint/2010/main" val="3161077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Invoking backdoor methods</a:t>
            </a:r>
          </a:p>
        </p:txBody>
      </p:sp>
      <p:sp>
        <p:nvSpPr>
          <p:cNvPr id="3" name="Content Placeholder 2"/>
          <p:cNvSpPr>
            <a:spLocks noGrp="1"/>
          </p:cNvSpPr>
          <p:nvPr>
            <p:ph idx="1"/>
          </p:nvPr>
        </p:nvSpPr>
        <p:spPr>
          <a:xfrm>
            <a:off x="609600" y="1338990"/>
            <a:ext cx="10972800" cy="1259831"/>
          </a:xfrm>
        </p:spPr>
        <p:txBody>
          <a:bodyPr vert="horz" lIns="91440" tIns="45720" rIns="91440" bIns="45720" numCol="1" spcCol="0" rtlCol="0" anchor="t">
            <a:normAutofit/>
          </a:bodyPr>
          <a:lstStyle/>
          <a:p>
            <a:r>
              <a:rPr lang="en-US" dirty="0"/>
              <a:t>Backdoors are invoked in </a:t>
            </a:r>
            <a:r>
              <a:rPr lang="en-US" dirty="0" err="1"/>
              <a:t>UITest</a:t>
            </a:r>
            <a:r>
              <a:rPr lang="en-US" dirty="0"/>
              <a:t> code by calling the </a:t>
            </a:r>
            <a:r>
              <a:rPr lang="en-US" sz="2200" dirty="0" err="1">
                <a:latin typeface="Menlo" charset="0"/>
                <a:ea typeface="Menlo" charset="0"/>
                <a:cs typeface="Menlo" charset="0"/>
              </a:rPr>
              <a:t>IApp.Invoke</a:t>
            </a:r>
            <a:r>
              <a:rPr lang="en-US" sz="2200" dirty="0"/>
              <a:t> </a:t>
            </a:r>
            <a:r>
              <a:rPr lang="en-US" dirty="0"/>
              <a:t>method</a:t>
            </a:r>
          </a:p>
          <a:p>
            <a:r>
              <a:rPr lang="en-US" dirty="0"/>
              <a:t>Parameters can be passed to the backdoor with the </a:t>
            </a:r>
            <a:r>
              <a:rPr lang="en-US" sz="2200" dirty="0">
                <a:latin typeface="Menlo" charset="0"/>
                <a:ea typeface="Menlo" charset="0"/>
                <a:cs typeface="Menlo" charset="0"/>
              </a:rPr>
              <a:t>Invoke</a:t>
            </a:r>
            <a:r>
              <a:rPr lang="en-US" dirty="0"/>
              <a:t> method</a:t>
            </a:r>
          </a:p>
        </p:txBody>
      </p:sp>
      <p:pic>
        <p:nvPicPr>
          <p:cNvPr id="13" name="Picture 12"/>
          <p:cNvPicPr>
            <a:picLocks noChangeAspect="1"/>
          </p:cNvPicPr>
          <p:nvPr/>
        </p:nvPicPr>
        <p:blipFill>
          <a:blip r:embed="rId3"/>
          <a:stretch>
            <a:fillRect/>
          </a:stretch>
        </p:blipFill>
        <p:spPr>
          <a:xfrm>
            <a:off x="609600" y="5672517"/>
            <a:ext cx="457200" cy="458430"/>
          </a:xfrm>
          <a:prstGeom prst="rect">
            <a:avLst/>
          </a:prstGeom>
        </p:spPr>
      </p:pic>
      <p:sp>
        <p:nvSpPr>
          <p:cNvPr id="14" name="TextBox 13"/>
          <p:cNvSpPr txBox="1"/>
          <p:nvPr/>
        </p:nvSpPr>
        <p:spPr>
          <a:xfrm>
            <a:off x="1188719" y="5577840"/>
            <a:ext cx="10506751" cy="1015663"/>
          </a:xfrm>
          <a:prstGeom prst="rect">
            <a:avLst/>
          </a:prstGeom>
          <a:noFill/>
        </p:spPr>
        <p:txBody>
          <a:bodyPr wrap="square" rtlCol="0">
            <a:spAutoFit/>
          </a:bodyPr>
          <a:lstStyle/>
          <a:p>
            <a:r>
              <a:rPr lang="en-US" sz="2000" dirty="0"/>
              <a:t>For more information, see </a:t>
            </a:r>
            <a:r>
              <a:rPr lang="en-US" sz="2000" dirty="0">
                <a:hlinkClick r:id="rId4"/>
              </a:rPr>
              <a:t>https://docs.microsoft.com/en-us/appcenter/test-cloud/uitest</a:t>
            </a:r>
            <a:r>
              <a:rPr lang="en-US" sz="2000">
                <a:hlinkClick r:id="rId4"/>
              </a:rPr>
              <a:t>/working-with-backdoors</a:t>
            </a:r>
            <a:r>
              <a:rPr lang="en-US" sz="2000"/>
              <a:t>  </a:t>
            </a:r>
            <a:endParaRPr lang="en-US" sz="2000" dirty="0"/>
          </a:p>
          <a:p>
            <a:endParaRPr lang="en-US" sz="2000" dirty="0"/>
          </a:p>
        </p:txBody>
      </p:sp>
      <p:sp>
        <p:nvSpPr>
          <p:cNvPr id="4" name="TextBox 3"/>
          <p:cNvSpPr txBox="1"/>
          <p:nvPr/>
        </p:nvSpPr>
        <p:spPr>
          <a:xfrm>
            <a:off x="1357313" y="2598821"/>
            <a:ext cx="7715574" cy="2585323"/>
          </a:xfrm>
          <a:prstGeom prst="rect">
            <a:avLst/>
          </a:prstGeom>
          <a:noFill/>
        </p:spPr>
        <p:txBody>
          <a:bodyPr wrap="none" rtlCol="0">
            <a:spAutoFit/>
          </a:bodyPr>
          <a:lstStyle/>
          <a:p>
            <a:r>
              <a:rPr lang="en-US">
                <a:solidFill>
                  <a:srgbClr val="000000"/>
                </a:solidFill>
                <a:latin typeface="Menlo" charset="0"/>
              </a:rPr>
              <a:t>[</a:t>
            </a:r>
            <a:r>
              <a:rPr lang="en-US">
                <a:solidFill>
                  <a:srgbClr val="222222"/>
                </a:solidFill>
                <a:latin typeface="Menlo" charset="0"/>
              </a:rPr>
              <a:t>Test</a:t>
            </a:r>
            <a:r>
              <a:rPr lang="en-US">
                <a:solidFill>
                  <a:srgbClr val="000000"/>
                </a:solidFill>
                <a:latin typeface="Menlo" charset="0"/>
              </a:rPr>
              <a:t>]</a:t>
            </a:r>
            <a:br>
              <a:rPr lang="en-US">
                <a:latin typeface="Menlo" charset="0"/>
              </a:rPr>
            </a:br>
            <a:r>
              <a:rPr lang="en-US">
                <a:solidFill>
                  <a:srgbClr val="0000FF"/>
                </a:solidFill>
                <a:latin typeface="Menlo" charset="0"/>
              </a:rPr>
              <a:t>public</a:t>
            </a:r>
            <a:r>
              <a:rPr lang="en-US">
                <a:solidFill>
                  <a:srgbClr val="222222"/>
                </a:solidFill>
                <a:latin typeface="Menlo" charset="0"/>
              </a:rPr>
              <a:t> </a:t>
            </a:r>
            <a:r>
              <a:rPr lang="en-US">
                <a:solidFill>
                  <a:srgbClr val="0000FF"/>
                </a:solidFill>
                <a:latin typeface="Menlo" charset="0"/>
              </a:rPr>
              <a:t>void</a:t>
            </a:r>
            <a:r>
              <a:rPr lang="en-US">
                <a:solidFill>
                  <a:srgbClr val="222222"/>
                </a:solidFill>
                <a:latin typeface="Menlo" charset="0"/>
              </a:rPr>
              <a:t> InvokeTest</a:t>
            </a:r>
            <a:r>
              <a:rPr lang="en-US">
                <a:solidFill>
                  <a:srgbClr val="000000"/>
                </a:solidFill>
                <a:latin typeface="Menlo" charset="0"/>
              </a:rPr>
              <a:t>()</a:t>
            </a:r>
            <a:br>
              <a:rPr lang="en-US">
                <a:latin typeface="Menlo" charset="0"/>
              </a:rPr>
            </a:br>
            <a:r>
              <a:rPr lang="en-US">
                <a:solidFill>
                  <a:srgbClr val="000000"/>
                </a:solidFill>
                <a:latin typeface="Menlo" charset="0"/>
              </a:rPr>
              <a:t>{</a:t>
            </a:r>
            <a:br>
              <a:rPr lang="en-US">
                <a:latin typeface="Menlo" charset="0"/>
              </a:rPr>
            </a:br>
            <a:r>
              <a:rPr lang="en-US">
                <a:solidFill>
                  <a:srgbClr val="222222"/>
                </a:solidFill>
                <a:latin typeface="Menlo" charset="0"/>
              </a:rPr>
              <a:t>    </a:t>
            </a:r>
            <a:r>
              <a:rPr lang="en-US">
                <a:solidFill>
                  <a:srgbClr val="0000FF"/>
                </a:solidFill>
                <a:latin typeface="Menlo" charset="0"/>
              </a:rPr>
              <a:t>if</a:t>
            </a:r>
            <a:r>
              <a:rPr lang="en-US">
                <a:solidFill>
                  <a:srgbClr val="222222"/>
                </a:solidFill>
                <a:latin typeface="Menlo" charset="0"/>
              </a:rPr>
              <a:t> </a:t>
            </a:r>
            <a:r>
              <a:rPr lang="en-US">
                <a:solidFill>
                  <a:srgbClr val="000000"/>
                </a:solidFill>
                <a:latin typeface="Menlo" charset="0"/>
              </a:rPr>
              <a:t>(</a:t>
            </a:r>
            <a:r>
              <a:rPr lang="en-US">
                <a:solidFill>
                  <a:srgbClr val="222222"/>
                </a:solidFill>
                <a:latin typeface="Menlo" charset="0"/>
              </a:rPr>
              <a:t>OnAndroid</a:t>
            </a:r>
            <a:r>
              <a:rPr lang="en-US">
                <a:solidFill>
                  <a:srgbClr val="000000"/>
                </a:solidFill>
                <a:latin typeface="Menlo" charset="0"/>
              </a:rPr>
              <a:t>)</a:t>
            </a:r>
            <a:br>
              <a:rPr lang="en-US">
                <a:latin typeface="Menlo" charset="0"/>
              </a:rPr>
            </a:br>
            <a:r>
              <a:rPr lang="en-US">
                <a:solidFill>
                  <a:srgbClr val="222222"/>
                </a:solidFill>
                <a:latin typeface="Menlo" charset="0"/>
              </a:rPr>
              <a:t>        app.Invoke</a:t>
            </a:r>
            <a:r>
              <a:rPr lang="en-US">
                <a:solidFill>
                  <a:srgbClr val="000000"/>
                </a:solidFill>
                <a:latin typeface="Menlo" charset="0"/>
              </a:rPr>
              <a:t>(</a:t>
            </a:r>
            <a:r>
              <a:rPr lang="en-US">
                <a:solidFill>
                  <a:srgbClr val="A31515"/>
                </a:solidFill>
                <a:latin typeface="Menlo" charset="0"/>
              </a:rPr>
              <a:t>"myBackdoorMethod"</a:t>
            </a:r>
            <a:r>
              <a:rPr lang="en-US">
                <a:solidFill>
                  <a:srgbClr val="222222"/>
                </a:solidFill>
                <a:latin typeface="Menlo" charset="0"/>
              </a:rPr>
              <a:t>, </a:t>
            </a:r>
            <a:r>
              <a:rPr lang="en-US">
                <a:solidFill>
                  <a:srgbClr val="A31515"/>
                </a:solidFill>
                <a:latin typeface="Menlo" charset="0"/>
              </a:rPr>
              <a:t>"some value"</a:t>
            </a:r>
            <a:r>
              <a:rPr lang="en-US">
                <a:solidFill>
                  <a:srgbClr val="000000"/>
                </a:solidFill>
                <a:latin typeface="Menlo" charset="0"/>
              </a:rPr>
              <a:t>)</a:t>
            </a:r>
            <a:r>
              <a:rPr lang="en-US">
                <a:solidFill>
                  <a:srgbClr val="222222"/>
                </a:solidFill>
                <a:latin typeface="Menlo" charset="0"/>
              </a:rPr>
              <a:t>;</a:t>
            </a:r>
            <a:br>
              <a:rPr lang="en-US">
                <a:latin typeface="Menlo" charset="0"/>
              </a:rPr>
            </a:br>
            <a:br>
              <a:rPr lang="en-US">
                <a:latin typeface="Menlo" charset="0"/>
              </a:rPr>
            </a:br>
            <a:r>
              <a:rPr lang="en-US">
                <a:solidFill>
                  <a:srgbClr val="222222"/>
                </a:solidFill>
                <a:latin typeface="Menlo" charset="0"/>
              </a:rPr>
              <a:t>    </a:t>
            </a:r>
            <a:r>
              <a:rPr lang="en-US">
                <a:solidFill>
                  <a:srgbClr val="0000FF"/>
                </a:solidFill>
                <a:latin typeface="Menlo" charset="0"/>
              </a:rPr>
              <a:t>if</a:t>
            </a:r>
            <a:r>
              <a:rPr lang="en-US">
                <a:solidFill>
                  <a:srgbClr val="222222"/>
                </a:solidFill>
                <a:latin typeface="Menlo" charset="0"/>
              </a:rPr>
              <a:t> </a:t>
            </a:r>
            <a:r>
              <a:rPr lang="en-US">
                <a:solidFill>
                  <a:srgbClr val="000000"/>
                </a:solidFill>
                <a:latin typeface="Menlo" charset="0"/>
              </a:rPr>
              <a:t>(</a:t>
            </a:r>
            <a:r>
              <a:rPr lang="en-US">
                <a:solidFill>
                  <a:srgbClr val="222222"/>
                </a:solidFill>
                <a:latin typeface="Menlo" charset="0"/>
              </a:rPr>
              <a:t>OniOS</a:t>
            </a:r>
            <a:r>
              <a:rPr lang="en-US">
                <a:solidFill>
                  <a:srgbClr val="000000"/>
                </a:solidFill>
                <a:latin typeface="Menlo" charset="0"/>
              </a:rPr>
              <a:t>)</a:t>
            </a:r>
            <a:br>
              <a:rPr lang="en-US">
                <a:latin typeface="Menlo" charset="0"/>
              </a:rPr>
            </a:br>
            <a:r>
              <a:rPr lang="en-US">
                <a:solidFill>
                  <a:srgbClr val="222222"/>
                </a:solidFill>
                <a:latin typeface="Menlo" charset="0"/>
              </a:rPr>
              <a:t>        app.Invoke</a:t>
            </a:r>
            <a:r>
              <a:rPr lang="en-US">
                <a:solidFill>
                  <a:srgbClr val="000000"/>
                </a:solidFill>
                <a:latin typeface="Menlo" charset="0"/>
              </a:rPr>
              <a:t>(</a:t>
            </a:r>
            <a:r>
              <a:rPr lang="en-US">
                <a:solidFill>
                  <a:srgbClr val="A31515"/>
                </a:solidFill>
                <a:latin typeface="Menlo" charset="0"/>
              </a:rPr>
              <a:t>"myBackdoorMethod:"</a:t>
            </a:r>
            <a:r>
              <a:rPr lang="en-US">
                <a:solidFill>
                  <a:srgbClr val="222222"/>
                </a:solidFill>
                <a:latin typeface="Menlo" charset="0"/>
              </a:rPr>
              <a:t>, </a:t>
            </a:r>
            <a:r>
              <a:rPr lang="en-US">
                <a:solidFill>
                  <a:srgbClr val="A31515"/>
                </a:solidFill>
                <a:latin typeface="Menlo" charset="0"/>
              </a:rPr>
              <a:t>"some value"</a:t>
            </a:r>
            <a:r>
              <a:rPr lang="en-US">
                <a:solidFill>
                  <a:srgbClr val="000000"/>
                </a:solidFill>
                <a:latin typeface="Menlo" charset="0"/>
              </a:rPr>
              <a:t>)</a:t>
            </a:r>
            <a:r>
              <a:rPr lang="en-US">
                <a:solidFill>
                  <a:srgbClr val="222222"/>
                </a:solidFill>
                <a:latin typeface="Menlo" charset="0"/>
              </a:rPr>
              <a:t>;</a:t>
            </a:r>
            <a:br>
              <a:rPr lang="en-US">
                <a:latin typeface="Menlo" charset="0"/>
              </a:rPr>
            </a:br>
            <a:r>
              <a:rPr lang="en-US">
                <a:solidFill>
                  <a:srgbClr val="000000"/>
                </a:solidFill>
                <a:latin typeface="Menlo" charset="0"/>
              </a:rPr>
              <a:t>}</a:t>
            </a:r>
            <a:endParaRPr lang="en-US"/>
          </a:p>
        </p:txBody>
      </p:sp>
    </p:spTree>
    <p:extLst>
      <p:ext uri="{BB962C8B-B14F-4D97-AF65-F5344CB8AC3E}">
        <p14:creationId xmlns:p14="http://schemas.microsoft.com/office/powerpoint/2010/main" val="18966921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Exercise 2: Write and consume backdoor methods</a:t>
            </a:r>
          </a:p>
        </p:txBody>
      </p:sp>
      <p:sp>
        <p:nvSpPr>
          <p:cNvPr id="3" name="Content Placeholder 2"/>
          <p:cNvSpPr>
            <a:spLocks noGrp="1"/>
          </p:cNvSpPr>
          <p:nvPr>
            <p:ph type="body" idx="1"/>
          </p:nvPr>
        </p:nvSpPr>
        <p:spPr>
          <a:xfrm>
            <a:off x="609600" y="1870516"/>
            <a:ext cx="10646421" cy="4124703"/>
          </a:xfrm>
        </p:spPr>
        <p:txBody>
          <a:bodyPr>
            <a:normAutofit/>
          </a:bodyPr>
          <a:lstStyle/>
          <a:p>
            <a:pPr lvl="0">
              <a:buFont typeface="+mj-lt"/>
              <a:buAutoNum type="arabicPeriod"/>
              <a:defRPr/>
            </a:pPr>
            <a:r>
              <a:rPr lang="en-US" dirty="0"/>
              <a:t>Write a backdoor method in </a:t>
            </a:r>
            <a:r>
              <a:rPr lang="en-US" dirty="0" err="1"/>
              <a:t>MainActivity</a:t>
            </a:r>
            <a:r>
              <a:rPr lang="en-US" dirty="0"/>
              <a:t> and </a:t>
            </a:r>
            <a:r>
              <a:rPr lang="en-US" dirty="0" err="1"/>
              <a:t>AppDelegate</a:t>
            </a:r>
            <a:r>
              <a:rPr lang="en-US" dirty="0"/>
              <a:t> that seeds the Favorite City database with new cities</a:t>
            </a:r>
          </a:p>
          <a:p>
            <a:pPr marR="0" lvl="0" fontAlgn="auto">
              <a:spcAft>
                <a:spcPts val="0"/>
              </a:spcAft>
              <a:buSzTx/>
              <a:buFont typeface="+mj-lt"/>
              <a:buAutoNum type="arabicPeriod"/>
              <a:tabLst/>
              <a:defRPr/>
            </a:pPr>
            <a:r>
              <a:rPr lang="en-US" dirty="0"/>
              <a:t>Invoke the backdoor methods at the start of a new test</a:t>
            </a:r>
          </a:p>
          <a:p>
            <a:pPr marR="0" lvl="0" fontAlgn="auto">
              <a:spcAft>
                <a:spcPts val="0"/>
              </a:spcAft>
              <a:buSzTx/>
              <a:buFont typeface="+mj-lt"/>
              <a:buAutoNum type="arabicPeriod"/>
              <a:tabLst/>
              <a:defRPr/>
            </a:pPr>
            <a:r>
              <a:rPr lang="en-US" dirty="0"/>
              <a:t>Assert the favorite cities list displays the data used in the backdoor method</a:t>
            </a:r>
          </a:p>
        </p:txBody>
      </p:sp>
    </p:spTree>
    <p:extLst>
      <p:ext uri="{BB962C8B-B14F-4D97-AF65-F5344CB8AC3E}">
        <p14:creationId xmlns:p14="http://schemas.microsoft.com/office/powerpoint/2010/main" val="10806804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Common pitfalls</a:t>
            </a:r>
          </a:p>
        </p:txBody>
      </p:sp>
      <p:sp>
        <p:nvSpPr>
          <p:cNvPr id="3" name="Content Placeholder 2"/>
          <p:cNvSpPr>
            <a:spLocks noGrp="1"/>
          </p:cNvSpPr>
          <p:nvPr>
            <p:ph idx="1"/>
          </p:nvPr>
        </p:nvSpPr>
        <p:spPr/>
        <p:txBody>
          <a:bodyPr vert="horz" lIns="91440" tIns="45720" rIns="91440" bIns="45720" numCol="1" spcCol="0" rtlCol="0" anchor="t">
            <a:normAutofit/>
          </a:bodyPr>
          <a:lstStyle/>
          <a:p>
            <a:pPr marL="456565" indent="-456565"/>
            <a:r>
              <a:rPr lang="en-US" dirty="0"/>
              <a:t>Make sure the </a:t>
            </a:r>
            <a:r>
              <a:rPr lang="en-US" dirty="0" err="1"/>
              <a:t>Xamarin.UITest</a:t>
            </a:r>
            <a:r>
              <a:rPr lang="en-US" dirty="0"/>
              <a:t> NuGet package is up to date</a:t>
            </a:r>
          </a:p>
          <a:p>
            <a:pPr marL="455930" indent="-455930"/>
            <a:r>
              <a:rPr lang="en-US" dirty="0" err="1"/>
              <a:t>NUnit</a:t>
            </a:r>
            <a:r>
              <a:rPr lang="en-US" dirty="0"/>
              <a:t> 3 is not yet supported in App Center</a:t>
            </a:r>
          </a:p>
          <a:p>
            <a:pPr marL="456565" indent="-456565"/>
            <a:r>
              <a:rPr lang="en-US" dirty="0"/>
              <a:t>No IDs on UI elements will make it harder to write stable tests</a:t>
            </a:r>
          </a:p>
          <a:p>
            <a:pPr marL="456565" indent="-456565"/>
            <a:r>
              <a:rPr lang="en-US" dirty="0"/>
              <a:t>Specify the </a:t>
            </a:r>
            <a:r>
              <a:rPr lang="en-US" sz="2200" dirty="0" err="1">
                <a:latin typeface="Menlo" charset="0"/>
                <a:ea typeface="Menlo" charset="0"/>
                <a:cs typeface="Menlo" charset="0"/>
              </a:rPr>
              <a:t>withinQuery</a:t>
            </a:r>
            <a:r>
              <a:rPr lang="en-US" dirty="0"/>
              <a:t> parameter of scrolling methods</a:t>
            </a:r>
          </a:p>
          <a:p>
            <a:pPr marL="456565" indent="-456565"/>
            <a:r>
              <a:rPr lang="en-US" dirty="0"/>
              <a:t>Don’t use Android mono shared runtime</a:t>
            </a:r>
          </a:p>
          <a:p>
            <a:pPr marL="456565" indent="-456565"/>
            <a:r>
              <a:rPr lang="en-US" dirty="0"/>
              <a:t>Make sure to include the Calabash Test Server in the iOS app</a:t>
            </a:r>
          </a:p>
        </p:txBody>
      </p:sp>
      <p:sp>
        <p:nvSpPr>
          <p:cNvPr id="6" name="TextBox 5"/>
          <p:cNvSpPr txBox="1"/>
          <p:nvPr/>
        </p:nvSpPr>
        <p:spPr>
          <a:xfrm>
            <a:off x="1316349" y="4585778"/>
            <a:ext cx="3724096" cy="923330"/>
          </a:xfrm>
          <a:prstGeom prst="rect">
            <a:avLst/>
          </a:prstGeom>
          <a:noFill/>
        </p:spPr>
        <p:txBody>
          <a:bodyPr wrap="none" rtlCol="0">
            <a:spAutoFit/>
          </a:bodyPr>
          <a:lstStyle/>
          <a:p>
            <a:pPr lvl="0"/>
            <a:r>
              <a:rPr lang="en-US">
                <a:solidFill>
                  <a:srgbClr val="0000FF"/>
                </a:solidFill>
                <a:latin typeface="Menlo" charset="0"/>
              </a:rPr>
              <a:t>#if</a:t>
            </a:r>
            <a:r>
              <a:rPr lang="en-US">
                <a:solidFill>
                  <a:srgbClr val="222222"/>
                </a:solidFill>
                <a:latin typeface="Menlo" charset="0"/>
              </a:rPr>
              <a:t> DEBUG</a:t>
            </a:r>
            <a:br>
              <a:rPr lang="en-US">
                <a:solidFill>
                  <a:prstClr val="black"/>
                </a:solidFill>
                <a:latin typeface="Menlo" charset="0"/>
              </a:rPr>
            </a:br>
            <a:r>
              <a:rPr lang="en-US">
                <a:solidFill>
                  <a:srgbClr val="222222"/>
                </a:solidFill>
                <a:latin typeface="Menlo" charset="0"/>
              </a:rPr>
              <a:t>Xamarin.Calabash.Start</a:t>
            </a:r>
            <a:r>
              <a:rPr lang="en-US">
                <a:solidFill>
                  <a:srgbClr val="000000"/>
                </a:solidFill>
                <a:latin typeface="Menlo" charset="0"/>
              </a:rPr>
              <a:t>()</a:t>
            </a:r>
            <a:r>
              <a:rPr lang="en-US">
                <a:solidFill>
                  <a:srgbClr val="222222"/>
                </a:solidFill>
                <a:latin typeface="Menlo" charset="0"/>
              </a:rPr>
              <a:t>;</a:t>
            </a:r>
            <a:r>
              <a:rPr lang="en-US">
                <a:solidFill>
                  <a:prstClr val="black"/>
                </a:solidFill>
              </a:rPr>
              <a:t> </a:t>
            </a:r>
            <a:br>
              <a:rPr lang="en-US">
                <a:solidFill>
                  <a:prstClr val="black"/>
                </a:solidFill>
                <a:latin typeface="Menlo" charset="0"/>
              </a:rPr>
            </a:br>
            <a:r>
              <a:rPr lang="en-US">
                <a:solidFill>
                  <a:srgbClr val="0000FF"/>
                </a:solidFill>
                <a:latin typeface="Menlo" charset="0"/>
              </a:rPr>
              <a:t>#endif</a:t>
            </a:r>
            <a:endParaRPr lang="en-US">
              <a:solidFill>
                <a:srgbClr val="E59800"/>
              </a:solidFill>
              <a:latin typeface="Consolas" panose="020B0609020204030204" pitchFamily="49" charset="0"/>
              <a:ea typeface="Menlo" charset="0"/>
              <a:cs typeface="Menlo" charset="0"/>
            </a:endParaRPr>
          </a:p>
        </p:txBody>
      </p:sp>
    </p:spTree>
    <p:extLst>
      <p:ext uri="{BB962C8B-B14F-4D97-AF65-F5344CB8AC3E}">
        <p14:creationId xmlns:p14="http://schemas.microsoft.com/office/powerpoint/2010/main" val="13947137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5F0A5F-5406-4B8E-ABBA-4724EE632547}"/>
              </a:ext>
            </a:extLst>
          </p:cNvPr>
          <p:cNvSpPr>
            <a:spLocks noGrp="1"/>
          </p:cNvSpPr>
          <p:nvPr>
            <p:ph type="subTitle" idx="1"/>
          </p:nvPr>
        </p:nvSpPr>
        <p:spPr>
          <a:xfrm>
            <a:off x="240524" y="2468831"/>
            <a:ext cx="7124441" cy="1885456"/>
          </a:xfrm>
        </p:spPr>
        <p:txBody>
          <a:bodyPr/>
          <a:lstStyle/>
          <a:p>
            <a:pPr algn="ctr"/>
            <a:r>
              <a:rPr lang="en-US" sz="10666" b="1"/>
              <a:t>Q &amp; A</a:t>
            </a:r>
          </a:p>
        </p:txBody>
      </p:sp>
    </p:spTree>
    <p:extLst>
      <p:ext uri="{BB962C8B-B14F-4D97-AF65-F5344CB8AC3E}">
        <p14:creationId xmlns:p14="http://schemas.microsoft.com/office/powerpoint/2010/main" val="26493820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2FE3DAB-88A7-44FF-BD7D-EE8333BBBFF7}"/>
              </a:ext>
            </a:extLst>
          </p:cNvPr>
          <p:cNvSpPr>
            <a:spLocks noGrp="1"/>
          </p:cNvSpPr>
          <p:nvPr>
            <p:ph type="subTitle" idx="1"/>
          </p:nvPr>
        </p:nvSpPr>
        <p:spPr>
          <a:xfrm>
            <a:off x="1" y="1194318"/>
            <a:ext cx="11279543" cy="3824849"/>
          </a:xfrm>
        </p:spPr>
        <p:txBody>
          <a:bodyPr/>
          <a:lstStyle/>
          <a:p>
            <a:r>
              <a:rPr lang="en-US"/>
              <a:t>Additional resources</a:t>
            </a:r>
          </a:p>
          <a:p>
            <a:r>
              <a:rPr lang="en-US" sz="2667">
                <a:latin typeface="Calibri Light" panose="020F0302020204030204" pitchFamily="34" charset="0"/>
                <a:cs typeface="Calibri Light" panose="020F0302020204030204" pitchFamily="34" charset="0"/>
              </a:rPr>
              <a:t>To learn more, refer to the following Xamarin University courses:</a:t>
            </a:r>
          </a:p>
          <a:p>
            <a:pPr marL="457189" indent="-457189">
              <a:buFont typeface="Wingdings" panose="05000000000000000000" pitchFamily="2" charset="2"/>
              <a:buChar char="Ø"/>
            </a:pPr>
            <a:r>
              <a:rPr lang="en-US" sz="2667">
                <a:latin typeface="Calibri Light" panose="020F0302020204030204" pitchFamily="34" charset="0"/>
                <a:cs typeface="Calibri Light" panose="020F0302020204030204" pitchFamily="34" charset="0"/>
              </a:rPr>
              <a:t>XTC101, </a:t>
            </a:r>
            <a:r>
              <a:rPr lang="en-US" sz="2667" i="1">
                <a:latin typeface="Calibri Light" panose="020F0302020204030204" pitchFamily="34" charset="0"/>
                <a:cs typeface="Calibri Light" panose="020F0302020204030204" pitchFamily="34" charset="0"/>
              </a:rPr>
              <a:t>Introduction to Testing</a:t>
            </a:r>
          </a:p>
          <a:p>
            <a:pPr marL="457189" indent="-457189">
              <a:buFont typeface="Wingdings" panose="05000000000000000000" pitchFamily="2" charset="2"/>
              <a:buChar char="Ø"/>
            </a:pPr>
            <a:r>
              <a:rPr lang="en-US" sz="2667">
                <a:latin typeface="Calibri Light" panose="020F0302020204030204" pitchFamily="34" charset="0"/>
                <a:cs typeface="Calibri Light" panose="020F0302020204030204" pitchFamily="34" charset="0"/>
              </a:rPr>
              <a:t>XTC102, </a:t>
            </a:r>
            <a:r>
              <a:rPr lang="en-US" sz="2667" i="1" err="1">
                <a:latin typeface="Calibri Light" panose="020F0302020204030204" pitchFamily="34" charset="0"/>
                <a:cs typeface="Calibri Light" panose="020F0302020204030204" pitchFamily="34" charset="0"/>
              </a:rPr>
              <a:t>Xamarin.UITest</a:t>
            </a:r>
            <a:endParaRPr lang="en-US" sz="2667" i="1">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0865824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a:t>Test suite architecture: </a:t>
            </a:r>
            <a:br>
              <a:rPr lang="en-US"/>
            </a:br>
            <a:r>
              <a:rPr lang="en-US"/>
              <a:t>Page object pattern</a:t>
            </a:r>
          </a:p>
        </p:txBody>
      </p:sp>
    </p:spTree>
    <p:extLst>
      <p:ext uri="{BB962C8B-B14F-4D97-AF65-F5344CB8AC3E}">
        <p14:creationId xmlns:p14="http://schemas.microsoft.com/office/powerpoint/2010/main" val="324035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Continuous delivery</a:t>
            </a:r>
            <a:endParaRPr lang="en-US">
              <a:solidFill>
                <a:schemeClr val="tx1"/>
              </a:solidFill>
            </a:endParaRPr>
          </a:p>
        </p:txBody>
      </p:sp>
      <p:sp>
        <p:nvSpPr>
          <p:cNvPr id="4" name="Rectangle: Rounded Corners 3"/>
          <p:cNvSpPr/>
          <p:nvPr/>
        </p:nvSpPr>
        <p:spPr>
          <a:xfrm>
            <a:off x="668288" y="1966347"/>
            <a:ext cx="1569209" cy="1219200"/>
          </a:xfrm>
          <a:prstGeom prst="round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b" anchorCtr="0" forceAA="0" compatLnSpc="1">
            <a:prstTxWarp prst="textNoShape">
              <a:avLst/>
            </a:prstTxWarp>
            <a:noAutofit/>
          </a:bodyPr>
          <a:lstStyle/>
          <a:p>
            <a:pPr algn="ctr"/>
            <a:r>
              <a:rPr lang="en-US" sz="1400">
                <a:solidFill>
                  <a:schemeClr val="tx1"/>
                </a:solidFill>
              </a:rPr>
              <a:t>Source code</a:t>
            </a:r>
            <a:r>
              <a:rPr lang="en-US" sz="1600">
                <a:solidFill>
                  <a:schemeClr val="tx1"/>
                </a:solidFill>
              </a:rPr>
              <a:t> </a:t>
            </a:r>
          </a:p>
        </p:txBody>
      </p:sp>
      <p:sp>
        <p:nvSpPr>
          <p:cNvPr id="5" name="Rectangle: Rounded Corners 4"/>
          <p:cNvSpPr/>
          <p:nvPr/>
        </p:nvSpPr>
        <p:spPr>
          <a:xfrm>
            <a:off x="2905856" y="1966347"/>
            <a:ext cx="1569209" cy="1219200"/>
          </a:xfrm>
          <a:prstGeom prst="round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b" anchorCtr="0" forceAA="0" compatLnSpc="1">
            <a:prstTxWarp prst="textNoShape">
              <a:avLst/>
            </a:prstTxWarp>
            <a:noAutofit/>
          </a:bodyPr>
          <a:lstStyle/>
          <a:p>
            <a:pPr algn="ctr"/>
            <a:r>
              <a:rPr lang="en-US" sz="1400">
                <a:solidFill>
                  <a:schemeClr val="tx1"/>
                </a:solidFill>
              </a:rPr>
              <a:t>Version control </a:t>
            </a:r>
          </a:p>
        </p:txBody>
      </p:sp>
      <p:sp>
        <p:nvSpPr>
          <p:cNvPr id="6" name="Rectangle: Rounded Corners 5"/>
          <p:cNvSpPr/>
          <p:nvPr/>
        </p:nvSpPr>
        <p:spPr>
          <a:xfrm>
            <a:off x="5143424" y="1966347"/>
            <a:ext cx="1569209" cy="1219200"/>
          </a:xfrm>
          <a:prstGeom prst="round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b" anchorCtr="0" forceAA="0" compatLnSpc="1">
            <a:prstTxWarp prst="textNoShape">
              <a:avLst/>
            </a:prstTxWarp>
            <a:noAutofit/>
          </a:bodyPr>
          <a:lstStyle/>
          <a:p>
            <a:pPr algn="ctr"/>
            <a:r>
              <a:rPr lang="en-US" sz="1400">
                <a:solidFill>
                  <a:schemeClr val="tx1"/>
                </a:solidFill>
              </a:rPr>
              <a:t>Build server</a:t>
            </a:r>
          </a:p>
        </p:txBody>
      </p:sp>
      <p:sp>
        <p:nvSpPr>
          <p:cNvPr id="8" name="Rectangle: Rounded Corners 7"/>
          <p:cNvSpPr/>
          <p:nvPr/>
        </p:nvSpPr>
        <p:spPr>
          <a:xfrm>
            <a:off x="9599186" y="1966347"/>
            <a:ext cx="1569209" cy="1219200"/>
          </a:xfrm>
          <a:prstGeom prst="round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b" anchorCtr="0" forceAA="0" compatLnSpc="1">
            <a:prstTxWarp prst="textNoShape">
              <a:avLst/>
            </a:prstTxWarp>
            <a:noAutofit/>
          </a:bodyPr>
          <a:lstStyle/>
          <a:p>
            <a:pPr algn="ctr"/>
            <a:r>
              <a:rPr lang="en-US" sz="1400">
                <a:solidFill>
                  <a:srgbClr val="000000"/>
                </a:solidFill>
              </a:rPr>
              <a:t>Deploy</a:t>
            </a:r>
            <a:endParaRPr lang="en-US" sz="1400"/>
          </a:p>
        </p:txBody>
      </p:sp>
      <p:pic>
        <p:nvPicPr>
          <p:cNvPr id="9" name="Picture 8"/>
          <p:cNvPicPr>
            <a:picLocks noChangeAspect="1"/>
          </p:cNvPicPr>
          <p:nvPr/>
        </p:nvPicPr>
        <p:blipFill>
          <a:blip r:embed="rId3"/>
          <a:stretch>
            <a:fillRect/>
          </a:stretch>
        </p:blipFill>
        <p:spPr>
          <a:xfrm>
            <a:off x="1142923" y="2140703"/>
            <a:ext cx="635229" cy="635608"/>
          </a:xfrm>
          <a:prstGeom prst="rect">
            <a:avLst/>
          </a:prstGeom>
        </p:spPr>
      </p:pic>
      <p:pic>
        <p:nvPicPr>
          <p:cNvPr id="10" name="Picture 9"/>
          <p:cNvPicPr>
            <a:picLocks noChangeAspect="1"/>
          </p:cNvPicPr>
          <p:nvPr/>
        </p:nvPicPr>
        <p:blipFill>
          <a:blip r:embed="rId4"/>
          <a:stretch>
            <a:fillRect/>
          </a:stretch>
        </p:blipFill>
        <p:spPr>
          <a:xfrm>
            <a:off x="3370804" y="2131016"/>
            <a:ext cx="646173" cy="646547"/>
          </a:xfrm>
          <a:prstGeom prst="rect">
            <a:avLst/>
          </a:prstGeom>
        </p:spPr>
      </p:pic>
      <p:pic>
        <p:nvPicPr>
          <p:cNvPr id="11" name="Picture 10"/>
          <p:cNvPicPr>
            <a:picLocks noChangeAspect="1"/>
          </p:cNvPicPr>
          <p:nvPr/>
        </p:nvPicPr>
        <p:blipFill>
          <a:blip r:embed="rId5"/>
          <a:stretch>
            <a:fillRect/>
          </a:stretch>
        </p:blipFill>
        <p:spPr>
          <a:xfrm>
            <a:off x="5608372" y="2140703"/>
            <a:ext cx="635229" cy="641031"/>
          </a:xfrm>
          <a:prstGeom prst="rect">
            <a:avLst/>
          </a:prstGeom>
        </p:spPr>
      </p:pic>
      <p:sp>
        <p:nvSpPr>
          <p:cNvPr id="13" name="Rectangle: Rounded Corners 12"/>
          <p:cNvSpPr/>
          <p:nvPr/>
        </p:nvSpPr>
        <p:spPr>
          <a:xfrm>
            <a:off x="7371305" y="1966347"/>
            <a:ext cx="1569209" cy="1219200"/>
          </a:xfrm>
          <a:prstGeom prst="round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b" anchorCtr="0" forceAA="0" compatLnSpc="1">
            <a:prstTxWarp prst="textNoShape">
              <a:avLst/>
            </a:prstTxWarp>
            <a:noAutofit/>
          </a:bodyPr>
          <a:lstStyle/>
          <a:p>
            <a:pPr algn="ctr"/>
            <a:r>
              <a:rPr lang="en-US" sz="1400">
                <a:solidFill>
                  <a:srgbClr val="000000"/>
                </a:solidFill>
              </a:rPr>
              <a:t>Testing</a:t>
            </a:r>
            <a:endParaRPr lang="en-US" sz="1400"/>
          </a:p>
        </p:txBody>
      </p:sp>
      <p:pic>
        <p:nvPicPr>
          <p:cNvPr id="14" name="Picture 13"/>
          <p:cNvPicPr>
            <a:picLocks noChangeAspect="1"/>
          </p:cNvPicPr>
          <p:nvPr/>
        </p:nvPicPr>
        <p:blipFill>
          <a:blip r:embed="rId6"/>
          <a:stretch>
            <a:fillRect/>
          </a:stretch>
        </p:blipFill>
        <p:spPr>
          <a:xfrm>
            <a:off x="7826567" y="2140703"/>
            <a:ext cx="668061" cy="668421"/>
          </a:xfrm>
          <a:prstGeom prst="rect">
            <a:avLst/>
          </a:prstGeom>
        </p:spPr>
      </p:pic>
      <p:sp>
        <p:nvSpPr>
          <p:cNvPr id="16" name="Arrow: Right 15"/>
          <p:cNvSpPr/>
          <p:nvPr/>
        </p:nvSpPr>
        <p:spPr>
          <a:xfrm>
            <a:off x="2402161" y="2373178"/>
            <a:ext cx="407809" cy="407069"/>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7" name="Arrow: Right 16"/>
          <p:cNvSpPr/>
          <p:nvPr/>
        </p:nvSpPr>
        <p:spPr>
          <a:xfrm>
            <a:off x="4639729" y="2373178"/>
            <a:ext cx="407809" cy="407069"/>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8" name="Arrow: Right 17"/>
          <p:cNvSpPr/>
          <p:nvPr/>
        </p:nvSpPr>
        <p:spPr>
          <a:xfrm>
            <a:off x="9076118" y="2411923"/>
            <a:ext cx="407809" cy="407069"/>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9" name="Arrow: Right 18"/>
          <p:cNvSpPr/>
          <p:nvPr/>
        </p:nvSpPr>
        <p:spPr>
          <a:xfrm>
            <a:off x="6857924" y="2373178"/>
            <a:ext cx="407809" cy="407069"/>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5" name="Rectangle: Rounded Corners 24"/>
          <p:cNvSpPr/>
          <p:nvPr/>
        </p:nvSpPr>
        <p:spPr>
          <a:xfrm>
            <a:off x="9599186" y="3816457"/>
            <a:ext cx="1569209" cy="1219200"/>
          </a:xfrm>
          <a:prstGeom prst="round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b" anchorCtr="0" forceAA="0" compatLnSpc="1">
            <a:prstTxWarp prst="textNoShape">
              <a:avLst/>
            </a:prstTxWarp>
            <a:noAutofit/>
          </a:bodyPr>
          <a:lstStyle/>
          <a:p>
            <a:pPr algn="ctr"/>
            <a:r>
              <a:rPr lang="en-US" sz="1400">
                <a:solidFill>
                  <a:srgbClr val="000000"/>
                </a:solidFill>
              </a:rPr>
              <a:t>Users</a:t>
            </a:r>
            <a:endParaRPr lang="en-US" sz="1400"/>
          </a:p>
        </p:txBody>
      </p:sp>
      <p:pic>
        <p:nvPicPr>
          <p:cNvPr id="26" name="Picture 25"/>
          <p:cNvPicPr>
            <a:picLocks noChangeAspect="1"/>
          </p:cNvPicPr>
          <p:nvPr/>
        </p:nvPicPr>
        <p:blipFill>
          <a:blip r:embed="rId7"/>
          <a:stretch>
            <a:fillRect/>
          </a:stretch>
        </p:blipFill>
        <p:spPr>
          <a:xfrm>
            <a:off x="10080541" y="3952067"/>
            <a:ext cx="631659" cy="631519"/>
          </a:xfrm>
          <a:prstGeom prst="rect">
            <a:avLst/>
          </a:prstGeom>
        </p:spPr>
      </p:pic>
      <p:sp>
        <p:nvSpPr>
          <p:cNvPr id="27" name="Rectangle: Rounded Corners 26"/>
          <p:cNvSpPr/>
          <p:nvPr/>
        </p:nvSpPr>
        <p:spPr>
          <a:xfrm>
            <a:off x="7375909" y="3816457"/>
            <a:ext cx="1569209" cy="1219200"/>
          </a:xfrm>
          <a:prstGeom prst="round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b" anchorCtr="0" forceAA="0" compatLnSpc="1">
            <a:prstTxWarp prst="textNoShape">
              <a:avLst/>
            </a:prstTxWarp>
            <a:noAutofit/>
          </a:bodyPr>
          <a:lstStyle/>
          <a:p>
            <a:pPr algn="ctr"/>
            <a:r>
              <a:rPr lang="en-US" sz="1400">
                <a:solidFill>
                  <a:srgbClr val="000000"/>
                </a:solidFill>
              </a:rPr>
              <a:t>Bugs</a:t>
            </a:r>
            <a:endParaRPr lang="en-US" sz="1400"/>
          </a:p>
        </p:txBody>
      </p:sp>
      <p:pic>
        <p:nvPicPr>
          <p:cNvPr id="3" name="Picture 2"/>
          <p:cNvPicPr>
            <a:picLocks noChangeAspect="1"/>
          </p:cNvPicPr>
          <p:nvPr/>
        </p:nvPicPr>
        <p:blipFill>
          <a:blip r:embed="rId8"/>
          <a:stretch>
            <a:fillRect/>
          </a:stretch>
        </p:blipFill>
        <p:spPr>
          <a:xfrm>
            <a:off x="7836257" y="3952067"/>
            <a:ext cx="640048" cy="635576"/>
          </a:xfrm>
          <a:prstGeom prst="rect">
            <a:avLst/>
          </a:prstGeom>
        </p:spPr>
      </p:pic>
      <p:sp>
        <p:nvSpPr>
          <p:cNvPr id="23" name="Arrow: Right 22"/>
          <p:cNvSpPr/>
          <p:nvPr/>
        </p:nvSpPr>
        <p:spPr>
          <a:xfrm rot="5400000">
            <a:off x="10214481" y="3303076"/>
            <a:ext cx="407809" cy="407069"/>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8" name="Rectangle: Rounded Corners 27"/>
          <p:cNvSpPr/>
          <p:nvPr/>
        </p:nvSpPr>
        <p:spPr>
          <a:xfrm>
            <a:off x="5143177" y="3816457"/>
            <a:ext cx="1569209" cy="1219200"/>
          </a:xfrm>
          <a:prstGeom prst="round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b" anchorCtr="0" forceAA="0" compatLnSpc="1">
            <a:prstTxWarp prst="textNoShape">
              <a:avLst/>
            </a:prstTxWarp>
            <a:noAutofit/>
          </a:bodyPr>
          <a:lstStyle/>
          <a:p>
            <a:pPr algn="ctr"/>
            <a:r>
              <a:rPr lang="en-US" sz="1400">
                <a:solidFill>
                  <a:srgbClr val="000000"/>
                </a:solidFill>
              </a:rPr>
              <a:t>Analytics</a:t>
            </a:r>
            <a:endParaRPr lang="en-US" sz="1400"/>
          </a:p>
        </p:txBody>
      </p:sp>
      <p:sp>
        <p:nvSpPr>
          <p:cNvPr id="29" name="Rectangle: Rounded Corners 28"/>
          <p:cNvSpPr/>
          <p:nvPr/>
        </p:nvSpPr>
        <p:spPr>
          <a:xfrm>
            <a:off x="2910456" y="3816457"/>
            <a:ext cx="1569209" cy="1219200"/>
          </a:xfrm>
          <a:prstGeom prst="round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b" anchorCtr="0" forceAA="0" compatLnSpc="1">
            <a:prstTxWarp prst="textNoShape">
              <a:avLst/>
            </a:prstTxWarp>
            <a:noAutofit/>
          </a:bodyPr>
          <a:lstStyle/>
          <a:p>
            <a:pPr algn="ctr"/>
            <a:r>
              <a:rPr lang="en-US" sz="1400">
                <a:solidFill>
                  <a:srgbClr val="000000"/>
                </a:solidFill>
              </a:rPr>
              <a:t>Feedback</a:t>
            </a:r>
            <a:endParaRPr lang="en-US" sz="1400"/>
          </a:p>
        </p:txBody>
      </p:sp>
      <p:pic>
        <p:nvPicPr>
          <p:cNvPr id="7" name="Picture 6"/>
          <p:cNvPicPr>
            <a:picLocks noChangeAspect="1"/>
          </p:cNvPicPr>
          <p:nvPr/>
        </p:nvPicPr>
        <p:blipFill>
          <a:blip r:embed="rId9"/>
          <a:stretch>
            <a:fillRect/>
          </a:stretch>
        </p:blipFill>
        <p:spPr>
          <a:xfrm>
            <a:off x="5618064" y="3961753"/>
            <a:ext cx="630357" cy="625816"/>
          </a:xfrm>
          <a:prstGeom prst="rect">
            <a:avLst/>
          </a:prstGeom>
        </p:spPr>
      </p:pic>
      <p:sp>
        <p:nvSpPr>
          <p:cNvPr id="31" name="Rectangle: Rounded Corners 30"/>
          <p:cNvSpPr/>
          <p:nvPr/>
        </p:nvSpPr>
        <p:spPr>
          <a:xfrm>
            <a:off x="668288" y="3855203"/>
            <a:ext cx="1569209" cy="1219200"/>
          </a:xfrm>
          <a:prstGeom prst="round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b" anchorCtr="0" forceAA="0" compatLnSpc="1">
            <a:prstTxWarp prst="textNoShape">
              <a:avLst/>
            </a:prstTxWarp>
            <a:noAutofit/>
          </a:bodyPr>
          <a:lstStyle/>
          <a:p>
            <a:pPr algn="ctr"/>
            <a:r>
              <a:rPr lang="en-US" sz="1400">
                <a:solidFill>
                  <a:srgbClr val="000000"/>
                </a:solidFill>
              </a:rPr>
              <a:t>Developer</a:t>
            </a:r>
            <a:endParaRPr lang="en-US" sz="1400"/>
          </a:p>
        </p:txBody>
      </p:sp>
      <p:pic>
        <p:nvPicPr>
          <p:cNvPr id="15" name="Picture 14"/>
          <p:cNvPicPr>
            <a:picLocks noChangeAspect="1"/>
          </p:cNvPicPr>
          <p:nvPr/>
        </p:nvPicPr>
        <p:blipFill>
          <a:blip r:embed="rId10"/>
          <a:stretch>
            <a:fillRect/>
          </a:stretch>
        </p:blipFill>
        <p:spPr>
          <a:xfrm>
            <a:off x="1142923" y="3991461"/>
            <a:ext cx="678815" cy="674617"/>
          </a:xfrm>
          <a:prstGeom prst="rect">
            <a:avLst/>
          </a:prstGeom>
        </p:spPr>
      </p:pic>
      <p:pic>
        <p:nvPicPr>
          <p:cNvPr id="20" name="Picture 19"/>
          <p:cNvPicPr>
            <a:picLocks noChangeAspect="1"/>
          </p:cNvPicPr>
          <p:nvPr/>
        </p:nvPicPr>
        <p:blipFill>
          <a:blip r:embed="rId11"/>
          <a:stretch>
            <a:fillRect/>
          </a:stretch>
        </p:blipFill>
        <p:spPr>
          <a:xfrm>
            <a:off x="3370804" y="3961753"/>
            <a:ext cx="727272" cy="723419"/>
          </a:xfrm>
          <a:prstGeom prst="rect">
            <a:avLst/>
          </a:prstGeom>
        </p:spPr>
      </p:pic>
      <p:sp>
        <p:nvSpPr>
          <p:cNvPr id="35" name="Arrow: Right 34"/>
          <p:cNvSpPr/>
          <p:nvPr/>
        </p:nvSpPr>
        <p:spPr>
          <a:xfrm rot="-5400000">
            <a:off x="1249782" y="3303076"/>
            <a:ext cx="407809" cy="407069"/>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6" name="Arrow: Right 35"/>
          <p:cNvSpPr/>
          <p:nvPr/>
        </p:nvSpPr>
        <p:spPr>
          <a:xfrm flipH="1">
            <a:off x="2353703" y="4223288"/>
            <a:ext cx="454072" cy="408517"/>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7" name="Arrow: Right 36"/>
          <p:cNvSpPr/>
          <p:nvPr/>
        </p:nvSpPr>
        <p:spPr>
          <a:xfrm flipH="1">
            <a:off x="4591330" y="4179028"/>
            <a:ext cx="454072" cy="408517"/>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8" name="Arrow: Right 37"/>
          <p:cNvSpPr/>
          <p:nvPr/>
        </p:nvSpPr>
        <p:spPr>
          <a:xfrm flipH="1">
            <a:off x="6810161" y="4239720"/>
            <a:ext cx="454072" cy="408517"/>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9" name="Arrow: Right 38"/>
          <p:cNvSpPr/>
          <p:nvPr/>
        </p:nvSpPr>
        <p:spPr>
          <a:xfrm flipH="1">
            <a:off x="9027660" y="4257190"/>
            <a:ext cx="454072" cy="408517"/>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22" name="Picture 21"/>
          <p:cNvPicPr>
            <a:picLocks noChangeAspect="1"/>
          </p:cNvPicPr>
          <p:nvPr/>
        </p:nvPicPr>
        <p:blipFill>
          <a:blip r:embed="rId12"/>
          <a:stretch>
            <a:fillRect/>
          </a:stretch>
        </p:blipFill>
        <p:spPr>
          <a:xfrm>
            <a:off x="10003010" y="2043838"/>
            <a:ext cx="785421" cy="781981"/>
          </a:xfrm>
          <a:prstGeom prst="rect">
            <a:avLst/>
          </a:prstGeom>
        </p:spPr>
      </p:pic>
      <p:grpSp>
        <p:nvGrpSpPr>
          <p:cNvPr id="41" name="Group 40">
            <a:extLst>
              <a:ext uri="{FF2B5EF4-FFF2-40B4-BE49-F238E27FC236}">
                <a16:creationId xmlns:a16="http://schemas.microsoft.com/office/drawing/2014/main" id="{50443165-8D1A-4C5D-AE6C-EF53738FBA7B}"/>
              </a:ext>
            </a:extLst>
          </p:cNvPr>
          <p:cNvGrpSpPr/>
          <p:nvPr/>
        </p:nvGrpSpPr>
        <p:grpSpPr>
          <a:xfrm>
            <a:off x="9599186" y="1384548"/>
            <a:ext cx="1714240" cy="523220"/>
            <a:chOff x="4338022" y="964503"/>
            <a:chExt cx="1714240" cy="523220"/>
          </a:xfrm>
        </p:grpSpPr>
        <p:pic>
          <p:nvPicPr>
            <p:cNvPr id="42" name="Picture 41">
              <a:extLst>
                <a:ext uri="{FF2B5EF4-FFF2-40B4-BE49-F238E27FC236}">
                  <a16:creationId xmlns:a16="http://schemas.microsoft.com/office/drawing/2014/main" id="{43D2ACBA-116D-4D05-B251-481210FFD03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338022" y="997513"/>
              <a:ext cx="457200" cy="457200"/>
            </a:xfrm>
            <a:prstGeom prst="rect">
              <a:avLst/>
            </a:prstGeom>
          </p:spPr>
        </p:pic>
        <p:sp>
          <p:nvSpPr>
            <p:cNvPr id="43" name="TextBox 42">
              <a:extLst>
                <a:ext uri="{FF2B5EF4-FFF2-40B4-BE49-F238E27FC236}">
                  <a16:creationId xmlns:a16="http://schemas.microsoft.com/office/drawing/2014/main" id="{A82BE009-972B-4943-932E-FEF78021F505}"/>
                </a:ext>
              </a:extLst>
            </p:cNvPr>
            <p:cNvSpPr txBox="1"/>
            <p:nvPr/>
          </p:nvSpPr>
          <p:spPr>
            <a:xfrm>
              <a:off x="4795222" y="964503"/>
              <a:ext cx="1257040" cy="523220"/>
            </a:xfrm>
            <a:prstGeom prst="rect">
              <a:avLst/>
            </a:prstGeom>
            <a:noFill/>
          </p:spPr>
          <p:txBody>
            <a:bodyPr wrap="square" rtlCol="0">
              <a:spAutoFit/>
            </a:bodyPr>
            <a:lstStyle/>
            <a:p>
              <a:r>
                <a:rPr lang="en-US" sz="1400"/>
                <a:t>Visual Studio</a:t>
              </a:r>
            </a:p>
            <a:p>
              <a:r>
                <a:rPr lang="en-US" sz="1400" b="1"/>
                <a:t>App Center</a:t>
              </a:r>
            </a:p>
          </p:txBody>
        </p:sp>
      </p:grpSp>
      <p:grpSp>
        <p:nvGrpSpPr>
          <p:cNvPr id="47" name="Group 46">
            <a:extLst>
              <a:ext uri="{FF2B5EF4-FFF2-40B4-BE49-F238E27FC236}">
                <a16:creationId xmlns:a16="http://schemas.microsoft.com/office/drawing/2014/main" id="{4D7EF053-2788-4E75-B468-867BD06E50A0}"/>
              </a:ext>
            </a:extLst>
          </p:cNvPr>
          <p:cNvGrpSpPr/>
          <p:nvPr/>
        </p:nvGrpSpPr>
        <p:grpSpPr>
          <a:xfrm>
            <a:off x="5143684" y="5114170"/>
            <a:ext cx="1714240" cy="523220"/>
            <a:chOff x="4338022" y="964503"/>
            <a:chExt cx="1714240" cy="523220"/>
          </a:xfrm>
        </p:grpSpPr>
        <p:pic>
          <p:nvPicPr>
            <p:cNvPr id="48" name="Picture 47">
              <a:extLst>
                <a:ext uri="{FF2B5EF4-FFF2-40B4-BE49-F238E27FC236}">
                  <a16:creationId xmlns:a16="http://schemas.microsoft.com/office/drawing/2014/main" id="{A1F8A7E5-ECDF-48B7-91A6-8D1D4FD0799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338022" y="997513"/>
              <a:ext cx="457200" cy="457200"/>
            </a:xfrm>
            <a:prstGeom prst="rect">
              <a:avLst/>
            </a:prstGeom>
          </p:spPr>
        </p:pic>
        <p:sp>
          <p:nvSpPr>
            <p:cNvPr id="49" name="TextBox 48">
              <a:extLst>
                <a:ext uri="{FF2B5EF4-FFF2-40B4-BE49-F238E27FC236}">
                  <a16:creationId xmlns:a16="http://schemas.microsoft.com/office/drawing/2014/main" id="{D0E3D851-E5EF-45FA-AF13-0C61DEE20592}"/>
                </a:ext>
              </a:extLst>
            </p:cNvPr>
            <p:cNvSpPr txBox="1"/>
            <p:nvPr/>
          </p:nvSpPr>
          <p:spPr>
            <a:xfrm>
              <a:off x="4795222" y="964503"/>
              <a:ext cx="1257040" cy="523220"/>
            </a:xfrm>
            <a:prstGeom prst="rect">
              <a:avLst/>
            </a:prstGeom>
            <a:noFill/>
          </p:spPr>
          <p:txBody>
            <a:bodyPr wrap="square" rtlCol="0">
              <a:spAutoFit/>
            </a:bodyPr>
            <a:lstStyle/>
            <a:p>
              <a:r>
                <a:rPr lang="en-US" sz="1400"/>
                <a:t>Visual Studio</a:t>
              </a:r>
            </a:p>
            <a:p>
              <a:r>
                <a:rPr lang="en-US" sz="1400" b="1"/>
                <a:t>App Center</a:t>
              </a:r>
            </a:p>
          </p:txBody>
        </p:sp>
      </p:grpSp>
      <p:grpSp>
        <p:nvGrpSpPr>
          <p:cNvPr id="50" name="Group 49">
            <a:extLst>
              <a:ext uri="{FF2B5EF4-FFF2-40B4-BE49-F238E27FC236}">
                <a16:creationId xmlns:a16="http://schemas.microsoft.com/office/drawing/2014/main" id="{C88CFA47-3554-44EF-81DA-4413B9CAE267}"/>
              </a:ext>
            </a:extLst>
          </p:cNvPr>
          <p:cNvGrpSpPr/>
          <p:nvPr/>
        </p:nvGrpSpPr>
        <p:grpSpPr>
          <a:xfrm>
            <a:off x="7371305" y="5107413"/>
            <a:ext cx="1714240" cy="523220"/>
            <a:chOff x="4338022" y="964503"/>
            <a:chExt cx="1714240" cy="523220"/>
          </a:xfrm>
        </p:grpSpPr>
        <p:pic>
          <p:nvPicPr>
            <p:cNvPr id="51" name="Picture 50">
              <a:extLst>
                <a:ext uri="{FF2B5EF4-FFF2-40B4-BE49-F238E27FC236}">
                  <a16:creationId xmlns:a16="http://schemas.microsoft.com/office/drawing/2014/main" id="{1BF7E9BE-EC23-45C5-958F-7BAC21E746E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338022" y="997513"/>
              <a:ext cx="457200" cy="457200"/>
            </a:xfrm>
            <a:prstGeom prst="rect">
              <a:avLst/>
            </a:prstGeom>
          </p:spPr>
        </p:pic>
        <p:sp>
          <p:nvSpPr>
            <p:cNvPr id="52" name="TextBox 51">
              <a:extLst>
                <a:ext uri="{FF2B5EF4-FFF2-40B4-BE49-F238E27FC236}">
                  <a16:creationId xmlns:a16="http://schemas.microsoft.com/office/drawing/2014/main" id="{8DAC163A-D32F-4704-806B-0878B8527C20}"/>
                </a:ext>
              </a:extLst>
            </p:cNvPr>
            <p:cNvSpPr txBox="1"/>
            <p:nvPr/>
          </p:nvSpPr>
          <p:spPr>
            <a:xfrm>
              <a:off x="4795222" y="964503"/>
              <a:ext cx="1257040" cy="523220"/>
            </a:xfrm>
            <a:prstGeom prst="rect">
              <a:avLst/>
            </a:prstGeom>
            <a:noFill/>
          </p:spPr>
          <p:txBody>
            <a:bodyPr wrap="square" rtlCol="0">
              <a:spAutoFit/>
            </a:bodyPr>
            <a:lstStyle/>
            <a:p>
              <a:r>
                <a:rPr lang="en-US" sz="1400"/>
                <a:t>Visual Studio</a:t>
              </a:r>
            </a:p>
            <a:p>
              <a:r>
                <a:rPr lang="en-US" sz="1400" b="1"/>
                <a:t>App Center</a:t>
              </a:r>
            </a:p>
          </p:txBody>
        </p:sp>
      </p:grpSp>
      <p:grpSp>
        <p:nvGrpSpPr>
          <p:cNvPr id="54" name="Group 53">
            <a:extLst>
              <a:ext uri="{FF2B5EF4-FFF2-40B4-BE49-F238E27FC236}">
                <a16:creationId xmlns:a16="http://schemas.microsoft.com/office/drawing/2014/main" id="{4E514DCE-208B-4A02-AE04-DF979ECA3F36}"/>
              </a:ext>
            </a:extLst>
          </p:cNvPr>
          <p:cNvGrpSpPr/>
          <p:nvPr/>
        </p:nvGrpSpPr>
        <p:grpSpPr>
          <a:xfrm>
            <a:off x="7371305" y="1384548"/>
            <a:ext cx="1714240" cy="523220"/>
            <a:chOff x="4338022" y="964503"/>
            <a:chExt cx="1714240" cy="523220"/>
          </a:xfrm>
        </p:grpSpPr>
        <p:pic>
          <p:nvPicPr>
            <p:cNvPr id="55" name="Picture 54">
              <a:extLst>
                <a:ext uri="{FF2B5EF4-FFF2-40B4-BE49-F238E27FC236}">
                  <a16:creationId xmlns:a16="http://schemas.microsoft.com/office/drawing/2014/main" id="{FE1EF1B4-C19B-4DAB-9769-5ABEB9963F5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338022" y="997513"/>
              <a:ext cx="457200" cy="457200"/>
            </a:xfrm>
            <a:prstGeom prst="rect">
              <a:avLst/>
            </a:prstGeom>
          </p:spPr>
        </p:pic>
        <p:sp>
          <p:nvSpPr>
            <p:cNvPr id="56" name="TextBox 55">
              <a:extLst>
                <a:ext uri="{FF2B5EF4-FFF2-40B4-BE49-F238E27FC236}">
                  <a16:creationId xmlns:a16="http://schemas.microsoft.com/office/drawing/2014/main" id="{67433ADD-96FD-4A2C-BFDA-BD42FF5F32AF}"/>
                </a:ext>
              </a:extLst>
            </p:cNvPr>
            <p:cNvSpPr txBox="1"/>
            <p:nvPr/>
          </p:nvSpPr>
          <p:spPr>
            <a:xfrm>
              <a:off x="4795222" y="964503"/>
              <a:ext cx="1257040" cy="523220"/>
            </a:xfrm>
            <a:prstGeom prst="rect">
              <a:avLst/>
            </a:prstGeom>
            <a:noFill/>
          </p:spPr>
          <p:txBody>
            <a:bodyPr wrap="square" rtlCol="0">
              <a:spAutoFit/>
            </a:bodyPr>
            <a:lstStyle/>
            <a:p>
              <a:r>
                <a:rPr lang="en-US" sz="1400"/>
                <a:t>Visual Studio</a:t>
              </a:r>
            </a:p>
            <a:p>
              <a:r>
                <a:rPr lang="en-US" sz="1400" b="1"/>
                <a:t>App Center</a:t>
              </a:r>
            </a:p>
          </p:txBody>
        </p:sp>
      </p:grpSp>
      <p:grpSp>
        <p:nvGrpSpPr>
          <p:cNvPr id="57" name="Group 56">
            <a:extLst>
              <a:ext uri="{FF2B5EF4-FFF2-40B4-BE49-F238E27FC236}">
                <a16:creationId xmlns:a16="http://schemas.microsoft.com/office/drawing/2014/main" id="{BE37D24A-44EA-4F79-BE66-900B3E50E3EA}"/>
              </a:ext>
            </a:extLst>
          </p:cNvPr>
          <p:cNvGrpSpPr/>
          <p:nvPr/>
        </p:nvGrpSpPr>
        <p:grpSpPr>
          <a:xfrm>
            <a:off x="5238880" y="1355949"/>
            <a:ext cx="1714240" cy="523220"/>
            <a:chOff x="4338022" y="964503"/>
            <a:chExt cx="1714240" cy="523220"/>
          </a:xfrm>
        </p:grpSpPr>
        <p:pic>
          <p:nvPicPr>
            <p:cNvPr id="58" name="Picture 57">
              <a:extLst>
                <a:ext uri="{FF2B5EF4-FFF2-40B4-BE49-F238E27FC236}">
                  <a16:creationId xmlns:a16="http://schemas.microsoft.com/office/drawing/2014/main" id="{3493D2A7-51B8-4FFC-800E-918775BA259C}"/>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338022" y="997513"/>
              <a:ext cx="457200" cy="457200"/>
            </a:xfrm>
            <a:prstGeom prst="rect">
              <a:avLst/>
            </a:prstGeom>
          </p:spPr>
        </p:pic>
        <p:sp>
          <p:nvSpPr>
            <p:cNvPr id="59" name="TextBox 58">
              <a:extLst>
                <a:ext uri="{FF2B5EF4-FFF2-40B4-BE49-F238E27FC236}">
                  <a16:creationId xmlns:a16="http://schemas.microsoft.com/office/drawing/2014/main" id="{B2CCA56E-05D3-4672-B1CA-0ECEA3D8B53B}"/>
                </a:ext>
              </a:extLst>
            </p:cNvPr>
            <p:cNvSpPr txBox="1"/>
            <p:nvPr/>
          </p:nvSpPr>
          <p:spPr>
            <a:xfrm>
              <a:off x="4795222" y="964503"/>
              <a:ext cx="1257040" cy="523220"/>
            </a:xfrm>
            <a:prstGeom prst="rect">
              <a:avLst/>
            </a:prstGeom>
            <a:noFill/>
          </p:spPr>
          <p:txBody>
            <a:bodyPr wrap="square" rtlCol="0">
              <a:spAutoFit/>
            </a:bodyPr>
            <a:lstStyle/>
            <a:p>
              <a:r>
                <a:rPr lang="en-US" sz="1400"/>
                <a:t>Visual Studio</a:t>
              </a:r>
            </a:p>
            <a:p>
              <a:r>
                <a:rPr lang="en-US" sz="1400" b="1"/>
                <a:t>App Center</a:t>
              </a:r>
            </a:p>
          </p:txBody>
        </p:sp>
      </p:grpSp>
    </p:spTree>
    <p:extLst>
      <p:ext uri="{BB962C8B-B14F-4D97-AF65-F5344CB8AC3E}">
        <p14:creationId xmlns:p14="http://schemas.microsoft.com/office/powerpoint/2010/main" val="19985435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The page object pattern (POP)</a:t>
            </a:r>
          </a:p>
        </p:txBody>
      </p:sp>
      <p:sp>
        <p:nvSpPr>
          <p:cNvPr id="3" name="Content Placeholder 2"/>
          <p:cNvSpPr>
            <a:spLocks noGrp="1"/>
          </p:cNvSpPr>
          <p:nvPr>
            <p:ph idx="1"/>
          </p:nvPr>
        </p:nvSpPr>
        <p:spPr>
          <a:xfrm>
            <a:off x="6096000" y="1485753"/>
            <a:ext cx="5333999" cy="4398719"/>
          </a:xfrm>
        </p:spPr>
        <p:txBody>
          <a:bodyPr>
            <a:normAutofit/>
          </a:bodyPr>
          <a:lstStyle/>
          <a:p>
            <a:pPr marL="0" indent="0">
              <a:buNone/>
            </a:pPr>
            <a:r>
              <a:rPr lang="en-US" b="1" u="sng" dirty="0">
                <a:latin typeface="+mn-lt"/>
              </a:rPr>
              <a:t>Why?</a:t>
            </a:r>
          </a:p>
          <a:p>
            <a:r>
              <a:rPr lang="en-US" dirty="0"/>
              <a:t>It’s intuitive and easy to implement</a:t>
            </a:r>
          </a:p>
          <a:p>
            <a:r>
              <a:rPr lang="en-US" dirty="0"/>
              <a:t>Good separation of responsibility</a:t>
            </a:r>
          </a:p>
          <a:p>
            <a:r>
              <a:rPr lang="en-US" dirty="0"/>
              <a:t>Also makes it fairly easy to do cross-platform tests as long as pages are similar between platforms</a:t>
            </a:r>
          </a:p>
        </p:txBody>
      </p:sp>
      <p:sp>
        <p:nvSpPr>
          <p:cNvPr id="4" name="Content Placeholder 2"/>
          <p:cNvSpPr txBox="1">
            <a:spLocks/>
          </p:cNvSpPr>
          <p:nvPr/>
        </p:nvSpPr>
        <p:spPr>
          <a:xfrm>
            <a:off x="609600" y="1485753"/>
            <a:ext cx="5249034" cy="4398719"/>
          </a:xfrm>
          <a:prstGeom prst="rect">
            <a:avLst/>
          </a:prstGeom>
        </p:spPr>
        <p:txBody>
          <a:bodyPr vert="horz" lIns="91440" tIns="45720" rIns="91440" bIns="45720" numCol="1" spcCol="0" rtlCol="0">
            <a:normAutofit/>
          </a:bodyPr>
          <a:lstStyle>
            <a:lvl1pPr marL="457189" indent="-457189" algn="l" defTabSz="914400" rtl="0" eaLnBrk="1" latinLnBrk="0" hangingPunct="1">
              <a:lnSpc>
                <a:spcPct val="110000"/>
              </a:lnSpc>
              <a:spcBef>
                <a:spcPts val="1000"/>
              </a:spcBef>
              <a:buSzPct val="100000"/>
              <a:buFont typeface="Calibri Light" panose="020F0302020204030204" pitchFamily="34" charset="0"/>
              <a:buChar char="•"/>
              <a:defRPr sz="2400" b="0" i="0" kern="1200">
                <a:solidFill>
                  <a:schemeClr val="tx1"/>
                </a:solidFill>
                <a:latin typeface="Calibri Light"/>
                <a:ea typeface="+mn-ea"/>
                <a:cs typeface="Calibri Light"/>
              </a:defRPr>
            </a:lvl1pPr>
            <a:lvl2pPr marL="685800" indent="-228600" algn="l" defTabSz="914400" rtl="0" eaLnBrk="1" latinLnBrk="0" hangingPunct="1">
              <a:lnSpc>
                <a:spcPct val="90000"/>
              </a:lnSpc>
              <a:spcBef>
                <a:spcPts val="500"/>
              </a:spcBef>
              <a:buFont typeface="Calibri Light" panose="020F0302020204030204"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rgbClr val="6C6C6C"/>
                </a:solidFill>
                <a:latin typeface="Calibri Light" panose="020F0302020204030204" pitchFamily="34" charset="0"/>
                <a:ea typeface="+mn-ea"/>
                <a:cs typeface="Calibri Light" panose="020F030202020403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b="0" i="0" kern="1200">
                <a:solidFill>
                  <a:srgbClr val="6C6C6C"/>
                </a:solidFill>
                <a:latin typeface="Helvetica Light"/>
                <a:ea typeface="+mn-ea"/>
                <a:cs typeface="Helvetica Light"/>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6C6C6C"/>
                </a:solidFill>
                <a:latin typeface="Helvetica Light"/>
                <a:ea typeface="+mn-ea"/>
                <a:cs typeface="Helvetica Ligh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u="sng" dirty="0">
                <a:latin typeface="+mn-lt"/>
              </a:rPr>
              <a:t>What?</a:t>
            </a:r>
          </a:p>
          <a:p>
            <a:r>
              <a:rPr lang="en-US" dirty="0"/>
              <a:t>Each page in your app is modeled by a class in your test project</a:t>
            </a:r>
          </a:p>
          <a:p>
            <a:r>
              <a:rPr lang="en-US" dirty="0"/>
              <a:t>Page representations handle all interaction with their target page</a:t>
            </a:r>
          </a:p>
          <a:p>
            <a:r>
              <a:rPr lang="en-US" dirty="0"/>
              <a:t>This simplifies test methods down to just calling methods on pages</a:t>
            </a:r>
          </a:p>
        </p:txBody>
      </p:sp>
    </p:spTree>
    <p:extLst>
      <p:ext uri="{BB962C8B-B14F-4D97-AF65-F5344CB8AC3E}">
        <p14:creationId xmlns:p14="http://schemas.microsoft.com/office/powerpoint/2010/main" val="6987666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Page object pattern rules</a:t>
            </a:r>
          </a:p>
        </p:txBody>
      </p:sp>
      <p:sp>
        <p:nvSpPr>
          <p:cNvPr id="3" name="Content Placeholder 2"/>
          <p:cNvSpPr>
            <a:spLocks noGrp="1"/>
          </p:cNvSpPr>
          <p:nvPr>
            <p:ph idx="1"/>
          </p:nvPr>
        </p:nvSpPr>
        <p:spPr/>
        <p:txBody>
          <a:bodyPr/>
          <a:lstStyle/>
          <a:p>
            <a:r>
              <a:rPr lang="en-US"/>
              <a:t>Each page in the app is a class in your test code</a:t>
            </a:r>
          </a:p>
          <a:p>
            <a:pPr lvl="1"/>
            <a:r>
              <a:rPr lang="en-US"/>
              <a:t>One-to-one mapping</a:t>
            </a:r>
          </a:p>
          <a:p>
            <a:r>
              <a:rPr lang="en-US"/>
              <a:t>Page representations know about all the elements on that page</a:t>
            </a:r>
          </a:p>
          <a:p>
            <a:pPr lvl="1"/>
            <a:r>
              <a:rPr lang="en-US"/>
              <a:t>Page classes save queries for all the elements on the page as fields at the top of the file</a:t>
            </a:r>
          </a:p>
          <a:p>
            <a:r>
              <a:rPr lang="en-US"/>
              <a:t>Page classes define methods for all the actions that can be taken on that page</a:t>
            </a:r>
          </a:p>
          <a:p>
            <a:pPr lvl="1"/>
            <a:r>
              <a:rPr lang="en-US"/>
              <a:t>There is no “procedural” code in test methods, only in page methods</a:t>
            </a:r>
          </a:p>
          <a:p>
            <a:r>
              <a:rPr lang="en-US"/>
              <a:t>Test methods consist only of calls to page methods</a:t>
            </a:r>
          </a:p>
        </p:txBody>
      </p:sp>
    </p:spTree>
    <p:extLst>
      <p:ext uri="{BB962C8B-B14F-4D97-AF65-F5344CB8AC3E}">
        <p14:creationId xmlns:p14="http://schemas.microsoft.com/office/powerpoint/2010/main" val="14619787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Page object architecture</a:t>
            </a:r>
          </a:p>
        </p:txBody>
      </p:sp>
      <p:pic>
        <p:nvPicPr>
          <p:cNvPr id="13" name="Content Placeholder 1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97038" y="1338263"/>
            <a:ext cx="8797924" cy="4398962"/>
          </a:xfrm>
        </p:spPr>
      </p:pic>
    </p:spTree>
    <p:extLst>
      <p:ext uri="{BB962C8B-B14F-4D97-AF65-F5344CB8AC3E}">
        <p14:creationId xmlns:p14="http://schemas.microsoft.com/office/powerpoint/2010/main" val="10065122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Test using the page object pattern</a:t>
            </a:r>
          </a:p>
        </p:txBody>
      </p:sp>
      <p:sp>
        <p:nvSpPr>
          <p:cNvPr id="3" name="Content Placeholder 2"/>
          <p:cNvSpPr>
            <a:spLocks noGrp="1"/>
          </p:cNvSpPr>
          <p:nvPr>
            <p:ph idx="1"/>
          </p:nvPr>
        </p:nvSpPr>
        <p:spPr/>
        <p:txBody>
          <a:bodyPr>
            <a:normAutofit fontScale="92500" lnSpcReduction="20000"/>
          </a:bodyPr>
          <a:lstStyle/>
          <a:p>
            <a:pPr marL="0" indent="0">
              <a:lnSpc>
                <a:spcPct val="100000"/>
              </a:lnSpc>
              <a:spcBef>
                <a:spcPts val="0"/>
              </a:spcBef>
              <a:buSzTx/>
              <a:buNone/>
            </a:pPr>
            <a:r>
              <a:rPr lang="is-IS">
                <a:solidFill>
                  <a:srgbClr val="000000"/>
                </a:solidFill>
                <a:latin typeface="Menlo" charset="0"/>
              </a:rPr>
              <a:t>[</a:t>
            </a:r>
            <a:r>
              <a:rPr lang="is-IS">
                <a:solidFill>
                  <a:srgbClr val="222222"/>
                </a:solidFill>
                <a:latin typeface="Menlo" charset="0"/>
              </a:rPr>
              <a:t>TestFixture</a:t>
            </a:r>
            <a:r>
              <a:rPr lang="is-IS">
                <a:solidFill>
                  <a:srgbClr val="000000"/>
                </a:solidFill>
                <a:latin typeface="Menlo" charset="0"/>
              </a:rPr>
              <a:t>]</a:t>
            </a:r>
            <a:br>
              <a:rPr lang="is-IS">
                <a:latin typeface="Menlo" charset="0"/>
              </a:rPr>
            </a:br>
            <a:r>
              <a:rPr lang="is-IS">
                <a:solidFill>
                  <a:srgbClr val="0000FF"/>
                </a:solidFill>
                <a:latin typeface="Menlo" charset="0"/>
              </a:rPr>
              <a:t>public</a:t>
            </a:r>
            <a:r>
              <a:rPr lang="is-IS">
                <a:solidFill>
                  <a:srgbClr val="222222"/>
                </a:solidFill>
                <a:latin typeface="Menlo" charset="0"/>
              </a:rPr>
              <a:t> </a:t>
            </a:r>
            <a:r>
              <a:rPr lang="is-IS">
                <a:solidFill>
                  <a:srgbClr val="0000FF"/>
                </a:solidFill>
                <a:latin typeface="Menlo" charset="0"/>
              </a:rPr>
              <a:t>class</a:t>
            </a:r>
            <a:r>
              <a:rPr lang="is-IS">
                <a:solidFill>
                  <a:srgbClr val="222222"/>
                </a:solidFill>
                <a:latin typeface="Menlo" charset="0"/>
              </a:rPr>
              <a:t> </a:t>
            </a:r>
            <a:r>
              <a:rPr lang="is-IS">
                <a:solidFill>
                  <a:srgbClr val="2B8FAF"/>
                </a:solidFill>
                <a:latin typeface="Menlo" charset="0"/>
              </a:rPr>
              <a:t>Tests</a:t>
            </a:r>
            <a:br>
              <a:rPr lang="is-IS">
                <a:latin typeface="Menlo" charset="0"/>
              </a:rPr>
            </a:br>
            <a:r>
              <a:rPr lang="is-IS">
                <a:solidFill>
                  <a:srgbClr val="000000"/>
                </a:solidFill>
                <a:latin typeface="Menlo" charset="0"/>
              </a:rPr>
              <a:t>{</a:t>
            </a:r>
            <a:br>
              <a:rPr lang="is-IS">
                <a:latin typeface="Menlo" charset="0"/>
              </a:rPr>
            </a:br>
            <a:r>
              <a:rPr lang="is-IS">
                <a:solidFill>
                  <a:srgbClr val="222222"/>
                </a:solidFill>
                <a:latin typeface="Menlo" charset="0"/>
              </a:rPr>
              <a:t>    </a:t>
            </a:r>
            <a:r>
              <a:rPr lang="is-IS">
                <a:solidFill>
                  <a:srgbClr val="000000"/>
                </a:solidFill>
                <a:latin typeface="Menlo" charset="0"/>
              </a:rPr>
              <a:t>[</a:t>
            </a:r>
            <a:r>
              <a:rPr lang="is-IS">
                <a:solidFill>
                  <a:srgbClr val="222222"/>
                </a:solidFill>
                <a:latin typeface="Menlo" charset="0"/>
              </a:rPr>
              <a:t>SetUp</a:t>
            </a:r>
            <a:r>
              <a:rPr lang="is-IS">
                <a:solidFill>
                  <a:srgbClr val="000000"/>
                </a:solidFill>
                <a:latin typeface="Menlo" charset="0"/>
              </a:rPr>
              <a:t>]</a:t>
            </a:r>
            <a:br>
              <a:rPr lang="is-IS">
                <a:latin typeface="Menlo" charset="0"/>
              </a:rPr>
            </a:br>
            <a:r>
              <a:rPr lang="is-IS">
                <a:solidFill>
                  <a:srgbClr val="222222"/>
                </a:solidFill>
                <a:latin typeface="Menlo" charset="0"/>
              </a:rPr>
              <a:t>    </a:t>
            </a:r>
            <a:r>
              <a:rPr lang="is-IS">
                <a:solidFill>
                  <a:srgbClr val="0000FF"/>
                </a:solidFill>
                <a:latin typeface="Menlo" charset="0"/>
              </a:rPr>
              <a:t>public</a:t>
            </a:r>
            <a:r>
              <a:rPr lang="is-IS">
                <a:solidFill>
                  <a:srgbClr val="222222"/>
                </a:solidFill>
                <a:latin typeface="Menlo" charset="0"/>
              </a:rPr>
              <a:t> </a:t>
            </a:r>
            <a:r>
              <a:rPr lang="is-IS">
                <a:solidFill>
                  <a:srgbClr val="0000FF"/>
                </a:solidFill>
                <a:latin typeface="Menlo" charset="0"/>
              </a:rPr>
              <a:t>void</a:t>
            </a:r>
            <a:r>
              <a:rPr lang="is-IS">
                <a:solidFill>
                  <a:srgbClr val="222222"/>
                </a:solidFill>
                <a:latin typeface="Menlo" charset="0"/>
              </a:rPr>
              <a:t> BeforeEachTest</a:t>
            </a:r>
            <a:r>
              <a:rPr lang="is-IS">
                <a:solidFill>
                  <a:srgbClr val="000000"/>
                </a:solidFill>
                <a:latin typeface="Menlo" charset="0"/>
              </a:rPr>
              <a:t>()</a:t>
            </a:r>
            <a:br>
              <a:rPr lang="is-IS">
                <a:latin typeface="Menlo" charset="0"/>
              </a:rPr>
            </a:br>
            <a:r>
              <a:rPr lang="is-IS">
                <a:solidFill>
                  <a:srgbClr val="222222"/>
                </a:solidFill>
                <a:latin typeface="Menlo" charset="0"/>
              </a:rPr>
              <a:t>    </a:t>
            </a:r>
            <a:r>
              <a:rPr lang="is-IS">
                <a:solidFill>
                  <a:srgbClr val="000000"/>
                </a:solidFill>
                <a:latin typeface="Menlo" charset="0"/>
              </a:rPr>
              <a:t>{</a:t>
            </a:r>
            <a:br>
              <a:rPr lang="is-IS">
                <a:latin typeface="Menlo" charset="0"/>
              </a:rPr>
            </a:br>
            <a:r>
              <a:rPr lang="is-IS">
                <a:solidFill>
                  <a:srgbClr val="222222"/>
                </a:solidFill>
                <a:latin typeface="Menlo" charset="0"/>
              </a:rPr>
              <a:t>        </a:t>
            </a:r>
            <a:r>
              <a:rPr lang="is-IS">
                <a:solidFill>
                  <a:srgbClr val="008000"/>
                </a:solidFill>
                <a:latin typeface="Menlo" charset="0"/>
              </a:rPr>
              <a:t>// Set up app</a:t>
            </a:r>
            <a:br>
              <a:rPr lang="is-IS">
                <a:latin typeface="Menlo" charset="0"/>
              </a:rPr>
            </a:br>
            <a:r>
              <a:rPr lang="is-IS">
                <a:solidFill>
                  <a:srgbClr val="222222"/>
                </a:solidFill>
                <a:latin typeface="Menlo" charset="0"/>
              </a:rPr>
              <a:t>    </a:t>
            </a:r>
            <a:r>
              <a:rPr lang="is-IS">
                <a:solidFill>
                  <a:srgbClr val="000000"/>
                </a:solidFill>
                <a:latin typeface="Menlo" charset="0"/>
              </a:rPr>
              <a:t>}</a:t>
            </a:r>
            <a:br>
              <a:rPr lang="is-IS">
                <a:latin typeface="Menlo" charset="0"/>
              </a:rPr>
            </a:br>
            <a:br>
              <a:rPr lang="is-IS">
                <a:latin typeface="Menlo" charset="0"/>
              </a:rPr>
            </a:br>
            <a:r>
              <a:rPr lang="is-IS">
                <a:solidFill>
                  <a:srgbClr val="222222"/>
                </a:solidFill>
                <a:latin typeface="Menlo" charset="0"/>
              </a:rPr>
              <a:t>    </a:t>
            </a:r>
            <a:r>
              <a:rPr lang="is-IS">
                <a:solidFill>
                  <a:srgbClr val="000000"/>
                </a:solidFill>
                <a:latin typeface="Menlo" charset="0"/>
              </a:rPr>
              <a:t>[</a:t>
            </a:r>
            <a:r>
              <a:rPr lang="is-IS">
                <a:solidFill>
                  <a:srgbClr val="222222"/>
                </a:solidFill>
                <a:latin typeface="Menlo" charset="0"/>
              </a:rPr>
              <a:t>Test</a:t>
            </a:r>
            <a:r>
              <a:rPr lang="is-IS">
                <a:solidFill>
                  <a:srgbClr val="000000"/>
                </a:solidFill>
                <a:latin typeface="Menlo" charset="0"/>
              </a:rPr>
              <a:t>]</a:t>
            </a:r>
            <a:br>
              <a:rPr lang="is-IS">
                <a:latin typeface="Menlo" charset="0"/>
              </a:rPr>
            </a:br>
            <a:r>
              <a:rPr lang="is-IS">
                <a:solidFill>
                  <a:srgbClr val="222222"/>
                </a:solidFill>
                <a:latin typeface="Menlo" charset="0"/>
              </a:rPr>
              <a:t>    </a:t>
            </a:r>
            <a:r>
              <a:rPr lang="is-IS">
                <a:solidFill>
                  <a:srgbClr val="0000FF"/>
                </a:solidFill>
                <a:latin typeface="Menlo" charset="0"/>
              </a:rPr>
              <a:t>public</a:t>
            </a:r>
            <a:r>
              <a:rPr lang="is-IS">
                <a:solidFill>
                  <a:srgbClr val="222222"/>
                </a:solidFill>
                <a:latin typeface="Menlo" charset="0"/>
              </a:rPr>
              <a:t> </a:t>
            </a:r>
            <a:r>
              <a:rPr lang="is-IS">
                <a:solidFill>
                  <a:srgbClr val="0000FF"/>
                </a:solidFill>
                <a:latin typeface="Menlo" charset="0"/>
              </a:rPr>
              <a:t>void</a:t>
            </a:r>
            <a:r>
              <a:rPr lang="is-IS">
                <a:solidFill>
                  <a:srgbClr val="222222"/>
                </a:solidFill>
                <a:latin typeface="Menlo" charset="0"/>
              </a:rPr>
              <a:t> LogInTest</a:t>
            </a:r>
            <a:r>
              <a:rPr lang="is-IS">
                <a:solidFill>
                  <a:srgbClr val="000000"/>
                </a:solidFill>
                <a:latin typeface="Menlo" charset="0"/>
              </a:rPr>
              <a:t>()</a:t>
            </a:r>
            <a:br>
              <a:rPr lang="is-IS">
                <a:latin typeface="Menlo" charset="0"/>
              </a:rPr>
            </a:br>
            <a:r>
              <a:rPr lang="is-IS">
                <a:solidFill>
                  <a:srgbClr val="222222"/>
                </a:solidFill>
                <a:latin typeface="Menlo" charset="0"/>
              </a:rPr>
              <a:t>    </a:t>
            </a:r>
            <a:r>
              <a:rPr lang="is-IS">
                <a:solidFill>
                  <a:srgbClr val="000000"/>
                </a:solidFill>
                <a:latin typeface="Menlo" charset="0"/>
              </a:rPr>
              <a:t>{</a:t>
            </a:r>
            <a:br>
              <a:rPr lang="is-IS">
                <a:latin typeface="Menlo" charset="0"/>
              </a:rPr>
            </a:br>
            <a:r>
              <a:rPr lang="is-IS">
                <a:solidFill>
                  <a:srgbClr val="222222"/>
                </a:solidFill>
                <a:latin typeface="Menlo" charset="0"/>
              </a:rPr>
              <a:t>        </a:t>
            </a:r>
            <a:br>
              <a:rPr lang="is-IS">
                <a:latin typeface="Menlo" charset="0"/>
              </a:rPr>
            </a:br>
            <a:r>
              <a:rPr lang="is-IS">
                <a:solidFill>
                  <a:srgbClr val="222222"/>
                </a:solidFill>
                <a:latin typeface="Menlo" charset="0"/>
              </a:rPr>
              <a:t>    </a:t>
            </a:r>
            <a:r>
              <a:rPr lang="is-IS">
                <a:solidFill>
                  <a:srgbClr val="000000"/>
                </a:solidFill>
                <a:latin typeface="Menlo" charset="0"/>
              </a:rPr>
              <a:t>}</a:t>
            </a:r>
            <a:br>
              <a:rPr lang="is-IS">
                <a:latin typeface="Menlo" charset="0"/>
              </a:rPr>
            </a:br>
            <a:r>
              <a:rPr lang="is-IS">
                <a:solidFill>
                  <a:srgbClr val="000000"/>
                </a:solidFill>
                <a:latin typeface="Menlo" charset="0"/>
              </a:rPr>
              <a:t>}</a:t>
            </a:r>
            <a:endParaRPr lang="en-US">
              <a:latin typeface="Consolas" panose="020B0609020204030204" pitchFamily="49" charset="0"/>
            </a:endParaRPr>
          </a:p>
        </p:txBody>
      </p:sp>
      <p:sp>
        <p:nvSpPr>
          <p:cNvPr id="4" name="TextBox 3"/>
          <p:cNvSpPr txBox="1"/>
          <p:nvPr/>
        </p:nvSpPr>
        <p:spPr>
          <a:xfrm>
            <a:off x="1951063" y="4464346"/>
            <a:ext cx="6878806" cy="461665"/>
          </a:xfrm>
          <a:prstGeom prst="rect">
            <a:avLst/>
          </a:prstGeom>
          <a:noFill/>
        </p:spPr>
        <p:txBody>
          <a:bodyPr wrap="none" rtlCol="0">
            <a:spAutoFit/>
          </a:bodyPr>
          <a:lstStyle/>
          <a:p>
            <a:r>
              <a:rPr lang="en-US" sz="2400">
                <a:solidFill>
                  <a:srgbClr val="222222"/>
                </a:solidFill>
                <a:latin typeface="Menlo" charset="0"/>
              </a:rPr>
              <a:t>app.Tap</a:t>
            </a:r>
            <a:r>
              <a:rPr lang="en-US" sz="2400">
                <a:solidFill>
                  <a:srgbClr val="000000"/>
                </a:solidFill>
                <a:latin typeface="Menlo" charset="0"/>
              </a:rPr>
              <a:t>(</a:t>
            </a:r>
            <a:r>
              <a:rPr lang="en-US" sz="2400">
                <a:solidFill>
                  <a:srgbClr val="222222"/>
                </a:solidFill>
                <a:latin typeface="Menlo" charset="0"/>
              </a:rPr>
              <a:t>x =</a:t>
            </a:r>
            <a:r>
              <a:rPr lang="en-US" sz="2400">
                <a:solidFill>
                  <a:srgbClr val="000000"/>
                </a:solidFill>
                <a:latin typeface="Menlo" charset="0"/>
              </a:rPr>
              <a:t>&gt;</a:t>
            </a:r>
            <a:r>
              <a:rPr lang="en-US" sz="2400">
                <a:solidFill>
                  <a:srgbClr val="222222"/>
                </a:solidFill>
                <a:latin typeface="Menlo" charset="0"/>
              </a:rPr>
              <a:t> x.Id</a:t>
            </a:r>
            <a:r>
              <a:rPr lang="en-US" sz="2400">
                <a:solidFill>
                  <a:srgbClr val="000000"/>
                </a:solidFill>
                <a:latin typeface="Menlo" charset="0"/>
              </a:rPr>
              <a:t>(</a:t>
            </a:r>
            <a:r>
              <a:rPr lang="en-US" sz="2400">
                <a:solidFill>
                  <a:srgbClr val="A31515"/>
                </a:solidFill>
                <a:latin typeface="Menlo" charset="0"/>
              </a:rPr>
              <a:t>"log-in-button"</a:t>
            </a:r>
            <a:r>
              <a:rPr lang="en-US" sz="2400">
                <a:solidFill>
                  <a:srgbClr val="000000"/>
                </a:solidFill>
                <a:latin typeface="Menlo" charset="0"/>
              </a:rPr>
              <a:t>))</a:t>
            </a:r>
            <a:r>
              <a:rPr lang="en-US" sz="2400">
                <a:solidFill>
                  <a:srgbClr val="222222"/>
                </a:solidFill>
                <a:latin typeface="Menlo" charset="0"/>
              </a:rPr>
              <a:t>;</a:t>
            </a:r>
            <a:endParaRPr lang="en-US"/>
          </a:p>
        </p:txBody>
      </p:sp>
      <p:sp>
        <p:nvSpPr>
          <p:cNvPr id="5" name="TextBox 4"/>
          <p:cNvSpPr txBox="1"/>
          <p:nvPr/>
        </p:nvSpPr>
        <p:spPr>
          <a:xfrm>
            <a:off x="1951063" y="4464345"/>
            <a:ext cx="7994496" cy="461665"/>
          </a:xfrm>
          <a:prstGeom prst="rect">
            <a:avLst/>
          </a:prstGeom>
          <a:noFill/>
        </p:spPr>
        <p:txBody>
          <a:bodyPr wrap="none" rtlCol="0">
            <a:spAutoFit/>
          </a:bodyPr>
          <a:lstStyle/>
          <a:p>
            <a:pPr lvl="0"/>
            <a:r>
              <a:rPr lang="en-US" sz="2400">
                <a:solidFill>
                  <a:srgbClr val="0000FF"/>
                </a:solidFill>
                <a:latin typeface="Menlo" charset="0"/>
              </a:rPr>
              <a:t>new</a:t>
            </a:r>
            <a:r>
              <a:rPr lang="en-US" sz="2400">
                <a:solidFill>
                  <a:srgbClr val="222222"/>
                </a:solidFill>
                <a:latin typeface="Menlo" charset="0"/>
              </a:rPr>
              <a:t> LogInPage</a:t>
            </a:r>
            <a:r>
              <a:rPr lang="en-US" sz="2400">
                <a:solidFill>
                  <a:srgbClr val="000000"/>
                </a:solidFill>
                <a:latin typeface="Menlo" charset="0"/>
              </a:rPr>
              <a:t>()</a:t>
            </a:r>
            <a:r>
              <a:rPr lang="en-US" sz="2400">
                <a:solidFill>
                  <a:srgbClr val="222222"/>
                </a:solidFill>
                <a:latin typeface="Menlo" charset="0"/>
              </a:rPr>
              <a:t>.LogIn</a:t>
            </a:r>
            <a:r>
              <a:rPr lang="en-US" sz="2400">
                <a:solidFill>
                  <a:srgbClr val="000000"/>
                </a:solidFill>
                <a:latin typeface="Menlo" charset="0"/>
              </a:rPr>
              <a:t>(</a:t>
            </a:r>
            <a:r>
              <a:rPr lang="en-US" sz="2400">
                <a:solidFill>
                  <a:srgbClr val="A31515"/>
                </a:solidFill>
                <a:latin typeface="Menlo" charset="0"/>
              </a:rPr>
              <a:t>"user"</a:t>
            </a:r>
            <a:r>
              <a:rPr lang="en-US" sz="2400">
                <a:solidFill>
                  <a:srgbClr val="222222"/>
                </a:solidFill>
                <a:latin typeface="Menlo" charset="0"/>
              </a:rPr>
              <a:t>, </a:t>
            </a:r>
            <a:r>
              <a:rPr lang="en-US" sz="2400">
                <a:solidFill>
                  <a:srgbClr val="A31515"/>
                </a:solidFill>
                <a:latin typeface="Menlo" charset="0"/>
              </a:rPr>
              <a:t>"password"</a:t>
            </a:r>
            <a:r>
              <a:rPr lang="en-US" sz="2400">
                <a:solidFill>
                  <a:srgbClr val="000000"/>
                </a:solidFill>
                <a:latin typeface="Menlo" charset="0"/>
              </a:rPr>
              <a:t>)</a:t>
            </a:r>
            <a:r>
              <a:rPr lang="en-US" sz="2400">
                <a:solidFill>
                  <a:srgbClr val="222222"/>
                </a:solidFill>
                <a:latin typeface="Menlo" charset="0"/>
              </a:rPr>
              <a:t>;</a:t>
            </a:r>
            <a:endParaRPr lang="en-US" sz="2200">
              <a:solidFill>
                <a:srgbClr val="000000"/>
              </a:solidFill>
              <a:latin typeface="Consolas" panose="020B0609020204030204" pitchFamily="49" charset="0"/>
              <a:cs typeface="Calibri Light"/>
            </a:endParaRPr>
          </a:p>
        </p:txBody>
      </p:sp>
    </p:spTree>
    <p:extLst>
      <p:ext uri="{BB962C8B-B14F-4D97-AF65-F5344CB8AC3E}">
        <p14:creationId xmlns:p14="http://schemas.microsoft.com/office/powerpoint/2010/main" val="2079572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idx="1"/>
          </p:nvPr>
        </p:nvSpPr>
        <p:spPr/>
        <p:txBody>
          <a:bodyPr>
            <a:normAutofit/>
          </a:bodyPr>
          <a:lstStyle/>
          <a:p>
            <a:r>
              <a:rPr lang="en-US"/>
              <a:t>Demo: </a:t>
            </a:r>
            <a:br>
              <a:rPr lang="en-US"/>
            </a:br>
            <a:r>
              <a:rPr lang="en-US"/>
              <a:t>Sample page object pattern test suite</a:t>
            </a:r>
          </a:p>
        </p:txBody>
      </p:sp>
    </p:spTree>
    <p:extLst>
      <p:ext uri="{BB962C8B-B14F-4D97-AF65-F5344CB8AC3E}">
        <p14:creationId xmlns:p14="http://schemas.microsoft.com/office/powerpoint/2010/main" val="38731999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Exercise 3: Refactor to page object pattern</a:t>
            </a:r>
          </a:p>
        </p:txBody>
      </p:sp>
      <p:sp>
        <p:nvSpPr>
          <p:cNvPr id="3" name="Content Placeholder 2"/>
          <p:cNvSpPr>
            <a:spLocks noGrp="1"/>
          </p:cNvSpPr>
          <p:nvPr>
            <p:ph type="body" idx="1"/>
          </p:nvPr>
        </p:nvSpPr>
        <p:spPr/>
        <p:txBody>
          <a:bodyPr>
            <a:normAutofit/>
          </a:bodyPr>
          <a:lstStyle/>
          <a:p>
            <a:pPr>
              <a:buFont typeface="+mj-lt"/>
              <a:buAutoNum type="arabicPeriod"/>
            </a:pPr>
            <a:r>
              <a:rPr lang="en-US" dirty="0"/>
              <a:t>Add the </a:t>
            </a:r>
            <a:r>
              <a:rPr lang="en-US" dirty="0" err="1">
                <a:latin typeface="Menlo" charset="0"/>
                <a:ea typeface="Menlo" charset="0"/>
                <a:cs typeface="Menlo" charset="0"/>
              </a:rPr>
              <a:t>Xamarin.UITest.POP</a:t>
            </a:r>
            <a:r>
              <a:rPr lang="en-US" dirty="0"/>
              <a:t> NuGet package to the solution</a:t>
            </a:r>
          </a:p>
          <a:p>
            <a:pPr>
              <a:buFont typeface="+mj-lt"/>
              <a:buAutoNum type="arabicPeriod"/>
            </a:pPr>
            <a:r>
              <a:rPr lang="en-US" dirty="0"/>
              <a:t>Edit </a:t>
            </a:r>
            <a:r>
              <a:rPr lang="en-US" dirty="0" err="1">
                <a:latin typeface="Menlo" charset="0"/>
                <a:ea typeface="Menlo" charset="0"/>
                <a:cs typeface="Menlo" charset="0"/>
              </a:rPr>
              <a:t>AppManager.StartApp</a:t>
            </a:r>
            <a:r>
              <a:rPr lang="en-US" dirty="0"/>
              <a:t> so that the calls to </a:t>
            </a:r>
            <a:r>
              <a:rPr lang="en-US" dirty="0" err="1">
                <a:latin typeface="Menlo" charset="0"/>
                <a:ea typeface="Menlo" charset="0"/>
                <a:cs typeface="Menlo" charset="0"/>
              </a:rPr>
              <a:t>ConfigureApp</a:t>
            </a:r>
            <a:r>
              <a:rPr lang="en-US" dirty="0"/>
              <a:t> point to the appropriate app binaries</a:t>
            </a:r>
          </a:p>
          <a:p>
            <a:pPr>
              <a:buFont typeface="+mj-lt"/>
              <a:buAutoNum type="arabicPeriod"/>
            </a:pPr>
            <a:r>
              <a:rPr lang="en-US" dirty="0"/>
              <a:t>Rename </a:t>
            </a:r>
            <a:r>
              <a:rPr lang="en-US" dirty="0">
                <a:latin typeface="Menlo" charset="0"/>
                <a:ea typeface="Menlo" charset="0"/>
                <a:cs typeface="Menlo" charset="0"/>
              </a:rPr>
              <a:t>Tests</a:t>
            </a:r>
            <a:r>
              <a:rPr lang="en-US" b="1" dirty="0"/>
              <a:t> </a:t>
            </a:r>
            <a:r>
              <a:rPr lang="en-US" dirty="0"/>
              <a:t>to </a:t>
            </a:r>
            <a:r>
              <a:rPr lang="en-US" dirty="0" err="1">
                <a:latin typeface="Menlo" charset="0"/>
                <a:ea typeface="Menlo" charset="0"/>
                <a:cs typeface="Menlo" charset="0"/>
              </a:rPr>
              <a:t>WeatherTests</a:t>
            </a:r>
            <a:r>
              <a:rPr lang="en-US" dirty="0"/>
              <a:t> and ensure the class inherits from </a:t>
            </a:r>
            <a:r>
              <a:rPr lang="en-US" dirty="0" err="1">
                <a:latin typeface="Menlo" charset="0"/>
                <a:ea typeface="Menlo" charset="0"/>
                <a:cs typeface="Menlo" charset="0"/>
              </a:rPr>
              <a:t>BaseTestFixture</a:t>
            </a:r>
            <a:endParaRPr lang="en-US" dirty="0">
              <a:latin typeface="Menlo" charset="0"/>
              <a:ea typeface="Menlo" charset="0"/>
              <a:cs typeface="Menlo" charset="0"/>
            </a:endParaRPr>
          </a:p>
          <a:p>
            <a:pPr>
              <a:buFont typeface="+mj-lt"/>
              <a:buAutoNum type="arabicPeriod"/>
            </a:pPr>
            <a:r>
              <a:rPr lang="en-US" dirty="0"/>
              <a:t>Move the procedural code from your tests into new classes named </a:t>
            </a:r>
            <a:r>
              <a:rPr lang="en-US" dirty="0" err="1">
                <a:latin typeface="Menlo" charset="0"/>
                <a:ea typeface="Menlo" charset="0"/>
                <a:cs typeface="Menlo" charset="0"/>
              </a:rPr>
              <a:t>WeatherListPage</a:t>
            </a:r>
            <a:r>
              <a:rPr lang="en-US" dirty="0"/>
              <a:t> and </a:t>
            </a:r>
            <a:r>
              <a:rPr lang="en-US" dirty="0" err="1">
                <a:latin typeface="Menlo" charset="0"/>
                <a:ea typeface="Menlo" charset="0"/>
                <a:cs typeface="Menlo" charset="0"/>
              </a:rPr>
              <a:t>WeatherDetailPage</a:t>
            </a:r>
            <a:r>
              <a:rPr lang="en-US" dirty="0"/>
              <a:t> that inherit from </a:t>
            </a:r>
            <a:r>
              <a:rPr lang="en-US" dirty="0" err="1">
                <a:latin typeface="Menlo" charset="0"/>
                <a:ea typeface="Menlo" charset="0"/>
                <a:cs typeface="Menlo" charset="0"/>
              </a:rPr>
              <a:t>BasePage</a:t>
            </a:r>
            <a:endParaRPr lang="en-US" dirty="0">
              <a:latin typeface="Menlo" charset="0"/>
              <a:ea typeface="Menlo" charset="0"/>
              <a:cs typeface="Menlo" charset="0"/>
            </a:endParaRPr>
          </a:p>
          <a:p>
            <a:pPr>
              <a:buFont typeface="+mj-lt"/>
              <a:buAutoNum type="arabicPeriod"/>
            </a:pPr>
            <a:r>
              <a:rPr lang="en-US" dirty="0"/>
              <a:t>In your tests, call the methods from </a:t>
            </a:r>
            <a:r>
              <a:rPr lang="en-US" dirty="0" err="1">
                <a:latin typeface="Menlo" charset="0"/>
                <a:ea typeface="Menlo" charset="0"/>
                <a:cs typeface="Menlo" charset="0"/>
              </a:rPr>
              <a:t>WeatherListPage</a:t>
            </a:r>
            <a:r>
              <a:rPr lang="en-US" dirty="0"/>
              <a:t> and </a:t>
            </a:r>
            <a:r>
              <a:rPr lang="en-US" dirty="0" err="1">
                <a:latin typeface="Menlo" charset="0"/>
                <a:ea typeface="Menlo" charset="0"/>
                <a:cs typeface="Menlo" charset="0"/>
              </a:rPr>
              <a:t>WeatherDetailPage</a:t>
            </a:r>
            <a:endParaRPr lang="en-US" dirty="0"/>
          </a:p>
        </p:txBody>
      </p:sp>
    </p:spTree>
    <p:extLst>
      <p:ext uri="{BB962C8B-B14F-4D97-AF65-F5344CB8AC3E}">
        <p14:creationId xmlns:p14="http://schemas.microsoft.com/office/powerpoint/2010/main" val="15447460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Recommendations: When to use the page object pattern</a:t>
            </a:r>
          </a:p>
        </p:txBody>
      </p:sp>
      <p:sp>
        <p:nvSpPr>
          <p:cNvPr id="3" name="Content Placeholder 2"/>
          <p:cNvSpPr>
            <a:spLocks noGrp="1"/>
          </p:cNvSpPr>
          <p:nvPr>
            <p:ph idx="1"/>
          </p:nvPr>
        </p:nvSpPr>
        <p:spPr>
          <a:xfrm>
            <a:off x="609600" y="1338990"/>
            <a:ext cx="10972800" cy="3480145"/>
          </a:xfrm>
        </p:spPr>
        <p:txBody>
          <a:bodyPr>
            <a:normAutofit/>
          </a:bodyPr>
          <a:lstStyle/>
          <a:p>
            <a:r>
              <a:rPr lang="en-US" sz="2600" dirty="0"/>
              <a:t>Always use the page object pattern unless you are only going to write one or two quick tests.</a:t>
            </a:r>
          </a:p>
          <a:p>
            <a:r>
              <a:rPr lang="en-US" sz="2600" dirty="0"/>
              <a:t>It works best for apps where iOS and Android versions have similar flow and views</a:t>
            </a:r>
          </a:p>
          <a:p>
            <a:r>
              <a:rPr lang="en-US" sz="2600" dirty="0"/>
              <a:t>If the UI and/or app flow is markedly different, we recommend writing separate tests per platform (but still using the page object pattern)</a:t>
            </a:r>
          </a:p>
          <a:p>
            <a:endParaRPr lang="en-US" dirty="0"/>
          </a:p>
        </p:txBody>
      </p:sp>
      <p:pic>
        <p:nvPicPr>
          <p:cNvPr id="4" name="Picture 3">
            <a:extLst>
              <a:ext uri="{FF2B5EF4-FFF2-40B4-BE49-F238E27FC236}">
                <a16:creationId xmlns:a16="http://schemas.microsoft.com/office/drawing/2014/main" id="{AF5FF178-234E-469F-BB54-66F79AD6B62D}"/>
              </a:ext>
            </a:extLst>
          </p:cNvPr>
          <p:cNvPicPr>
            <a:picLocks noChangeAspect="1"/>
          </p:cNvPicPr>
          <p:nvPr/>
        </p:nvPicPr>
        <p:blipFill>
          <a:blip r:embed="rId3"/>
          <a:stretch>
            <a:fillRect/>
          </a:stretch>
        </p:blipFill>
        <p:spPr>
          <a:xfrm>
            <a:off x="609600" y="5672517"/>
            <a:ext cx="457200" cy="458430"/>
          </a:xfrm>
          <a:prstGeom prst="rect">
            <a:avLst/>
          </a:prstGeom>
        </p:spPr>
      </p:pic>
      <p:sp>
        <p:nvSpPr>
          <p:cNvPr id="5" name="TextBox 4">
            <a:extLst>
              <a:ext uri="{FF2B5EF4-FFF2-40B4-BE49-F238E27FC236}">
                <a16:creationId xmlns:a16="http://schemas.microsoft.com/office/drawing/2014/main" id="{D58C25E9-9EAA-4A13-8261-34245D42A9EE}"/>
              </a:ext>
            </a:extLst>
          </p:cNvPr>
          <p:cNvSpPr txBox="1"/>
          <p:nvPr/>
        </p:nvSpPr>
        <p:spPr>
          <a:xfrm>
            <a:off x="1135454" y="5462431"/>
            <a:ext cx="10185134" cy="1077218"/>
          </a:xfrm>
          <a:prstGeom prst="rect">
            <a:avLst/>
          </a:prstGeom>
          <a:noFill/>
        </p:spPr>
        <p:txBody>
          <a:bodyPr wrap="square" rtlCol="0">
            <a:spAutoFit/>
          </a:bodyPr>
          <a:lstStyle/>
          <a:p>
            <a:r>
              <a:rPr lang="en-US" sz="2000" dirty="0"/>
              <a:t>For more information about the page object pattern and an example test, see</a:t>
            </a:r>
            <a:r>
              <a:rPr lang="en-US" sz="2600" dirty="0"/>
              <a:t> </a:t>
            </a:r>
            <a:r>
              <a:rPr lang="en-US" dirty="0">
                <a:hlinkClick r:id="rId4"/>
              </a:rPr>
              <a:t>https://github.com/xamarin-automation-service/uitest-pop-example</a:t>
            </a:r>
            <a:r>
              <a:rPr lang="en-US" dirty="0"/>
              <a:t> </a:t>
            </a:r>
          </a:p>
          <a:p>
            <a:endParaRPr lang="en-US" sz="2000" dirty="0"/>
          </a:p>
        </p:txBody>
      </p:sp>
    </p:spTree>
    <p:extLst>
      <p:ext uri="{BB962C8B-B14F-4D97-AF65-F5344CB8AC3E}">
        <p14:creationId xmlns:p14="http://schemas.microsoft.com/office/powerpoint/2010/main" val="6832814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few other general UI test best practices</a:t>
            </a:r>
          </a:p>
        </p:txBody>
      </p:sp>
      <p:sp>
        <p:nvSpPr>
          <p:cNvPr id="3" name="Content Placeholder 2"/>
          <p:cNvSpPr>
            <a:spLocks noGrp="1"/>
          </p:cNvSpPr>
          <p:nvPr>
            <p:ph idx="1"/>
          </p:nvPr>
        </p:nvSpPr>
        <p:spPr>
          <a:xfrm>
            <a:off x="609600" y="1338990"/>
            <a:ext cx="10972800" cy="4867257"/>
          </a:xfrm>
        </p:spPr>
        <p:txBody>
          <a:bodyPr vert="horz" lIns="91440" tIns="45720" rIns="91440" bIns="45720" numCol="1" spcCol="0" rtlCol="0" anchor="t">
            <a:normAutofit lnSpcReduction="10000"/>
          </a:bodyPr>
          <a:lstStyle/>
          <a:p>
            <a:r>
              <a:rPr lang="en-US"/>
              <a:t>Split tests into small chunks wherever possible</a:t>
            </a:r>
          </a:p>
          <a:p>
            <a:pPr lvl="1" indent="-219075"/>
            <a:r>
              <a:rPr lang="en-US"/>
              <a:t>Use backdoors to avoid repetition</a:t>
            </a:r>
          </a:p>
          <a:p>
            <a:r>
              <a:rPr lang="en-US"/>
              <a:t>Make each test self contained</a:t>
            </a:r>
          </a:p>
          <a:p>
            <a:pPr lvl="1" indent="-219075"/>
            <a:r>
              <a:rPr lang="en-US"/>
              <a:t>Independent tests that start with a clean state</a:t>
            </a:r>
          </a:p>
          <a:p>
            <a:r>
              <a:rPr lang="en-US"/>
              <a:t>Be as deterministic as possible</a:t>
            </a:r>
          </a:p>
          <a:p>
            <a:pPr lvl="1"/>
            <a:r>
              <a:rPr lang="en-US"/>
              <a:t>Use backdoors to set up the app</a:t>
            </a:r>
          </a:p>
          <a:p>
            <a:pPr lvl="1"/>
            <a:r>
              <a:rPr lang="en-US"/>
              <a:t>Avoid branching on UI state</a:t>
            </a:r>
          </a:p>
          <a:p>
            <a:pPr lvl="1"/>
            <a:r>
              <a:rPr lang="en-US"/>
              <a:t>Avoid branching in general (if, else and try, catch)</a:t>
            </a:r>
          </a:p>
          <a:p>
            <a:pPr lvl="1"/>
            <a:r>
              <a:rPr lang="en-US"/>
              <a:t>Use assertions (</a:t>
            </a:r>
            <a:r>
              <a:rPr lang="en-US" err="1"/>
              <a:t>WaitForElement</a:t>
            </a:r>
            <a:r>
              <a:rPr lang="en-US"/>
              <a:t>, </a:t>
            </a:r>
            <a:r>
              <a:rPr lang="en-US" err="1"/>
              <a:t>WaitForNoElement</a:t>
            </a:r>
            <a:r>
              <a:rPr lang="en-US"/>
              <a:t>, and Assert)</a:t>
            </a:r>
          </a:p>
          <a:p>
            <a:pPr lvl="1"/>
            <a:r>
              <a:rPr lang="en-US"/>
              <a:t>Take many screenshots</a:t>
            </a:r>
          </a:p>
          <a:p>
            <a:pPr lvl="1"/>
            <a:r>
              <a:rPr lang="en-US"/>
              <a:t>Try not to do anything randomly</a:t>
            </a:r>
          </a:p>
          <a:p>
            <a:pPr lvl="1"/>
            <a:r>
              <a:rPr lang="en-US"/>
              <a:t>Try not to use </a:t>
            </a:r>
            <a:r>
              <a:rPr lang="en-US" err="1"/>
              <a:t>Thread.Sleep</a:t>
            </a:r>
            <a:endParaRPr lang="en-US"/>
          </a:p>
          <a:p>
            <a:pPr lvl="1"/>
            <a:r>
              <a:rPr lang="en-US"/>
              <a:t>Be careful with loops, especially the </a:t>
            </a:r>
            <a:r>
              <a:rPr lang="en-US">
                <a:latin typeface="Menlo" charset="0"/>
                <a:ea typeface="Menlo" charset="0"/>
                <a:cs typeface="Menlo" charset="0"/>
              </a:rPr>
              <a:t>while</a:t>
            </a:r>
            <a:r>
              <a:rPr lang="en-US"/>
              <a:t> loop</a:t>
            </a:r>
          </a:p>
        </p:txBody>
      </p:sp>
    </p:spTree>
    <p:extLst>
      <p:ext uri="{BB962C8B-B14F-4D97-AF65-F5344CB8AC3E}">
        <p14:creationId xmlns:p14="http://schemas.microsoft.com/office/powerpoint/2010/main" val="32815572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5F0A5F-5406-4B8E-ABBA-4724EE632547}"/>
              </a:ext>
            </a:extLst>
          </p:cNvPr>
          <p:cNvSpPr>
            <a:spLocks noGrp="1"/>
          </p:cNvSpPr>
          <p:nvPr>
            <p:ph type="subTitle" idx="1"/>
          </p:nvPr>
        </p:nvSpPr>
        <p:spPr>
          <a:xfrm>
            <a:off x="240524" y="2468831"/>
            <a:ext cx="7124441" cy="1885456"/>
          </a:xfrm>
        </p:spPr>
        <p:txBody>
          <a:bodyPr/>
          <a:lstStyle/>
          <a:p>
            <a:pPr algn="ctr"/>
            <a:r>
              <a:rPr lang="en-US" sz="10666" b="1"/>
              <a:t>Q &amp; A</a:t>
            </a:r>
          </a:p>
        </p:txBody>
      </p:sp>
    </p:spTree>
    <p:extLst>
      <p:ext uri="{BB962C8B-B14F-4D97-AF65-F5344CB8AC3E}">
        <p14:creationId xmlns:p14="http://schemas.microsoft.com/office/powerpoint/2010/main" val="15962722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a:t>App Center Test Service</a:t>
            </a:r>
          </a:p>
        </p:txBody>
      </p:sp>
    </p:spTree>
    <p:extLst>
      <p:ext uri="{BB962C8B-B14F-4D97-AF65-F5344CB8AC3E}">
        <p14:creationId xmlns:p14="http://schemas.microsoft.com/office/powerpoint/2010/main" val="1664361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a:t>Feedback</a:t>
            </a:r>
            <a:endParaRPr lang="en-US">
              <a:solidFill>
                <a:schemeClr val="tx1"/>
              </a:solidFill>
            </a:endParaRPr>
          </a:p>
        </p:txBody>
      </p:sp>
      <p:sp>
        <p:nvSpPr>
          <p:cNvPr id="4" name="Content Placeholder 3"/>
          <p:cNvSpPr>
            <a:spLocks noGrp="1"/>
          </p:cNvSpPr>
          <p:nvPr>
            <p:ph idx="1"/>
          </p:nvPr>
        </p:nvSpPr>
        <p:spPr>
          <a:xfrm>
            <a:off x="609600" y="1656081"/>
            <a:ext cx="5248275" cy="4398719"/>
          </a:xfrm>
        </p:spPr>
        <p:txBody>
          <a:bodyPr vert="horz" lIns="121920" tIns="60960" rIns="121920" bIns="60960" numCol="1" spcCol="0" rtlCol="0" anchor="t">
            <a:normAutofit/>
          </a:bodyPr>
          <a:lstStyle/>
          <a:p>
            <a:pPr marL="0" indent="0">
              <a:buNone/>
            </a:pPr>
            <a:r>
              <a:rPr lang="en-US"/>
              <a:t>Integration with several mediums to output CI operational results</a:t>
            </a:r>
          </a:p>
          <a:p>
            <a:pPr lvl="1"/>
            <a:r>
              <a:rPr lang="en-US" sz="2400"/>
              <a:t>Broken build notification</a:t>
            </a:r>
          </a:p>
          <a:p>
            <a:pPr lvl="1"/>
            <a:r>
              <a:rPr lang="en-US" sz="2400"/>
              <a:t>Performance metrics</a:t>
            </a:r>
          </a:p>
          <a:p>
            <a:pPr lvl="1"/>
            <a:r>
              <a:rPr lang="en-US" sz="2400"/>
              <a:t>Anything!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1158" y="1960271"/>
            <a:ext cx="5647103" cy="3156935"/>
          </a:xfrm>
          <a:prstGeom prst="rect">
            <a:avLst/>
          </a:prstGeom>
        </p:spPr>
      </p:pic>
    </p:spTree>
    <p:extLst>
      <p:ext uri="{BB962C8B-B14F-4D97-AF65-F5344CB8AC3E}">
        <p14:creationId xmlns:p14="http://schemas.microsoft.com/office/powerpoint/2010/main" val="10717291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Testing on real devices</a:t>
            </a:r>
          </a:p>
        </p:txBody>
      </p:sp>
      <p:pic>
        <p:nvPicPr>
          <p:cNvPr id="6" name="Picture 6" descr="A screenshot of a cell phone&#10;&#10;Description generated with very high confidence">
            <a:extLst>
              <a:ext uri="{FF2B5EF4-FFF2-40B4-BE49-F238E27FC236}">
                <a16:creationId xmlns:a16="http://schemas.microsoft.com/office/drawing/2014/main" id="{503735EA-6F93-426C-A7CA-ADA70DAE2600}"/>
              </a:ext>
            </a:extLst>
          </p:cNvPr>
          <p:cNvPicPr>
            <a:picLocks noChangeAspect="1"/>
          </p:cNvPicPr>
          <p:nvPr/>
        </p:nvPicPr>
        <p:blipFill>
          <a:blip r:embed="rId3"/>
          <a:stretch>
            <a:fillRect/>
          </a:stretch>
        </p:blipFill>
        <p:spPr>
          <a:xfrm>
            <a:off x="1099633" y="828676"/>
            <a:ext cx="9992734" cy="5731363"/>
          </a:xfrm>
          <a:prstGeom prst="rect">
            <a:avLst/>
          </a:prstGeom>
        </p:spPr>
      </p:pic>
    </p:spTree>
    <p:extLst>
      <p:ext uri="{BB962C8B-B14F-4D97-AF65-F5344CB8AC3E}">
        <p14:creationId xmlns:p14="http://schemas.microsoft.com/office/powerpoint/2010/main" val="4061489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idx="1"/>
          </p:nvPr>
        </p:nvSpPr>
        <p:spPr/>
        <p:txBody>
          <a:bodyPr/>
          <a:lstStyle/>
          <a:p>
            <a:r>
              <a:rPr lang="en-US"/>
              <a:t>Demo: </a:t>
            </a:r>
            <a:br>
              <a:rPr lang="en-US"/>
            </a:br>
            <a:r>
              <a:rPr lang="en-US"/>
              <a:t>Walk through a sample report </a:t>
            </a:r>
          </a:p>
        </p:txBody>
      </p:sp>
    </p:spTree>
    <p:extLst>
      <p:ext uri="{BB962C8B-B14F-4D97-AF65-F5344CB8AC3E}">
        <p14:creationId xmlns:p14="http://schemas.microsoft.com/office/powerpoint/2010/main" val="29004867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Command line parameters</a:t>
            </a:r>
          </a:p>
        </p:txBody>
      </p:sp>
      <p:sp>
        <p:nvSpPr>
          <p:cNvPr id="3" name="Content Placeholder 2"/>
          <p:cNvSpPr>
            <a:spLocks noGrp="1"/>
          </p:cNvSpPr>
          <p:nvPr>
            <p:ph idx="1"/>
          </p:nvPr>
        </p:nvSpPr>
        <p:spPr/>
        <p:txBody>
          <a:bodyPr vert="horz" lIns="91440" tIns="45720" rIns="91440" bIns="45720" numCol="1" spcCol="0" rtlCol="0" anchor="t">
            <a:normAutofit/>
          </a:bodyPr>
          <a:lstStyle/>
          <a:p>
            <a:pPr marL="455930" indent="-455930"/>
            <a:r>
              <a:rPr lang="en-US">
                <a:latin typeface="Menlo" charset="0"/>
                <a:ea typeface="Menlo" charset="0"/>
                <a:cs typeface="Menlo" charset="0"/>
              </a:rPr>
              <a:t>--devices</a:t>
            </a:r>
            <a:endParaRPr lang="en-US"/>
          </a:p>
          <a:p>
            <a:pPr lvl="1"/>
            <a:r>
              <a:rPr lang="en-US"/>
              <a:t>Hash code for set of devices or pre-saved device set name</a:t>
            </a:r>
          </a:p>
          <a:p>
            <a:pPr marL="455930" indent="-455930"/>
            <a:r>
              <a:rPr lang="en-US">
                <a:latin typeface="Menlo" charset="0"/>
                <a:ea typeface="Menlo" charset="0"/>
                <a:cs typeface="Menlo" charset="0"/>
              </a:rPr>
              <a:t>--test-series</a:t>
            </a:r>
          </a:p>
          <a:p>
            <a:pPr lvl="1"/>
            <a:r>
              <a:rPr lang="en-US"/>
              <a:t>The destination “folder” for this test run in App Center</a:t>
            </a:r>
          </a:p>
          <a:p>
            <a:pPr marL="455930" indent="-455930"/>
            <a:r>
              <a:rPr lang="en-US">
                <a:latin typeface="Menlo" charset="0"/>
                <a:ea typeface="Menlo" charset="0"/>
                <a:cs typeface="Menlo" charset="0"/>
              </a:rPr>
              <a:t>--locale</a:t>
            </a:r>
          </a:p>
          <a:p>
            <a:pPr lvl="1"/>
            <a:r>
              <a:rPr lang="en-US"/>
              <a:t>Two letter language code with two letter country code in the format [language]_[country], for example, EN_US.</a:t>
            </a:r>
          </a:p>
          <a:p>
            <a:pPr marL="455930" indent="-455930"/>
            <a:r>
              <a:rPr lang="en-US">
                <a:latin typeface="Menlo" charset="0"/>
                <a:ea typeface="Menlo" charset="0"/>
                <a:cs typeface="Menlo" charset="0"/>
              </a:rPr>
              <a:t>--build-</a:t>
            </a:r>
            <a:r>
              <a:rPr lang="en-US" err="1">
                <a:latin typeface="Menlo" charset="0"/>
                <a:ea typeface="Menlo" charset="0"/>
                <a:cs typeface="Menlo" charset="0"/>
              </a:rPr>
              <a:t>dir</a:t>
            </a:r>
          </a:p>
          <a:p>
            <a:pPr lvl="1"/>
            <a:r>
              <a:rPr lang="en-US"/>
              <a:t>Path to the folder containing your compiled test DLL files</a:t>
            </a:r>
          </a:p>
        </p:txBody>
      </p:sp>
    </p:spTree>
    <p:extLst>
      <p:ext uri="{BB962C8B-B14F-4D97-AF65-F5344CB8AC3E}">
        <p14:creationId xmlns:p14="http://schemas.microsoft.com/office/powerpoint/2010/main" val="7756069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Optional parameters</a:t>
            </a:r>
          </a:p>
        </p:txBody>
      </p:sp>
      <p:sp>
        <p:nvSpPr>
          <p:cNvPr id="3" name="Content Placeholder 2"/>
          <p:cNvSpPr>
            <a:spLocks noGrp="1"/>
          </p:cNvSpPr>
          <p:nvPr>
            <p:ph idx="1"/>
          </p:nvPr>
        </p:nvSpPr>
        <p:spPr/>
        <p:txBody>
          <a:bodyPr vert="horz" lIns="91440" tIns="45720" rIns="91440" bIns="45720" numCol="1" spcCol="0" rtlCol="0" anchor="t">
            <a:normAutofit/>
          </a:bodyPr>
          <a:lstStyle/>
          <a:p>
            <a:pPr marL="455930" indent="-455930"/>
            <a:r>
              <a:rPr lang="en-US">
                <a:latin typeface="Menlo" charset="0"/>
                <a:ea typeface="Menlo" charset="0"/>
                <a:cs typeface="Menlo" charset="0"/>
              </a:rPr>
              <a:t>--</a:t>
            </a:r>
            <a:r>
              <a:rPr lang="en-US" err="1">
                <a:latin typeface="Menlo" charset="0"/>
                <a:ea typeface="Menlo" charset="0"/>
                <a:cs typeface="Menlo" charset="0"/>
              </a:rPr>
              <a:t>dsym-dir</a:t>
            </a:r>
            <a:endParaRPr lang="en-US" err="1"/>
          </a:p>
          <a:p>
            <a:pPr lvl="1"/>
            <a:r>
              <a:rPr lang="en-US"/>
              <a:t>iOS debug symbols file to improve stack traces</a:t>
            </a:r>
          </a:p>
          <a:p>
            <a:pPr marL="455930" indent="-455930"/>
            <a:r>
              <a:rPr lang="en-US">
                <a:latin typeface="Menlo" charset="0"/>
                <a:ea typeface="Menlo" charset="0"/>
                <a:cs typeface="Menlo" charset="0"/>
              </a:rPr>
              <a:t>--include-category</a:t>
            </a:r>
            <a:endParaRPr lang="en-US"/>
          </a:p>
          <a:p>
            <a:pPr lvl="1"/>
            <a:r>
              <a:rPr lang="en-US"/>
              <a:t>Filter the uploaded tests based on their category</a:t>
            </a:r>
          </a:p>
          <a:p>
            <a:pPr marL="455930" indent="-455930"/>
            <a:r>
              <a:rPr lang="en-US">
                <a:latin typeface="Menlo" charset="0"/>
                <a:ea typeface="Menlo" charset="0"/>
                <a:cs typeface="Menlo" charset="0"/>
              </a:rPr>
              <a:t>--fixture</a:t>
            </a:r>
          </a:p>
          <a:p>
            <a:pPr lvl="1"/>
            <a:r>
              <a:rPr lang="en-US"/>
              <a:t>Specify a specific test or fixture to upload</a:t>
            </a:r>
          </a:p>
          <a:p>
            <a:pPr marL="455930" indent="-455930"/>
            <a:r>
              <a:rPr lang="en-US">
                <a:latin typeface="Menlo" charset="0"/>
                <a:ea typeface="Menlo" charset="0"/>
                <a:cs typeface="Menlo" charset="0"/>
              </a:rPr>
              <a:t>--</a:t>
            </a:r>
            <a:r>
              <a:rPr lang="en-US" err="1">
                <a:latin typeface="Menlo" charset="0"/>
                <a:ea typeface="Menlo" charset="0"/>
                <a:cs typeface="Menlo" charset="0"/>
              </a:rPr>
              <a:t>async</a:t>
            </a:r>
          </a:p>
          <a:p>
            <a:pPr lvl="1"/>
            <a:r>
              <a:rPr lang="en-US"/>
              <a:t>Don’t wait for test execution to complete (doesn’t require a parameter)</a:t>
            </a:r>
          </a:p>
        </p:txBody>
      </p:sp>
    </p:spTree>
    <p:extLst>
      <p:ext uri="{BB962C8B-B14F-4D97-AF65-F5344CB8AC3E}">
        <p14:creationId xmlns:p14="http://schemas.microsoft.com/office/powerpoint/2010/main" val="14964449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4: Try App Center Test Service</a:t>
            </a:r>
          </a:p>
        </p:txBody>
      </p:sp>
      <p:sp>
        <p:nvSpPr>
          <p:cNvPr id="3" name="Text Placeholder 2"/>
          <p:cNvSpPr>
            <a:spLocks noGrp="1"/>
          </p:cNvSpPr>
          <p:nvPr>
            <p:ph type="body" idx="1"/>
          </p:nvPr>
        </p:nvSpPr>
        <p:spPr/>
        <p:txBody>
          <a:bodyPr>
            <a:normAutofit/>
          </a:bodyPr>
          <a:lstStyle/>
          <a:p>
            <a:pPr marL="0" indent="0">
              <a:buNone/>
            </a:pPr>
            <a:r>
              <a:rPr lang="en-US"/>
              <a:t>Use the command line to upload </a:t>
            </a:r>
            <a:r>
              <a:rPr lang="en-US" err="1"/>
              <a:t>MCWeather.UITests</a:t>
            </a:r>
            <a:r>
              <a:rPr lang="en-US"/>
              <a:t> to the App Center Test Service</a:t>
            </a:r>
          </a:p>
          <a:p>
            <a:pPr>
              <a:buFont typeface="Arial" charset="0"/>
              <a:buChar char="•"/>
            </a:pPr>
            <a:endParaRPr lang="en-US"/>
          </a:p>
          <a:p>
            <a:pPr>
              <a:buFont typeface="Arial" charset="0"/>
              <a:buChar char="•"/>
            </a:pPr>
            <a:endParaRPr lang="en-US"/>
          </a:p>
          <a:p>
            <a:pPr>
              <a:buFont typeface="Arial" charset="0"/>
              <a:buChar char="•"/>
            </a:pPr>
            <a:endParaRPr lang="en-US"/>
          </a:p>
          <a:p>
            <a:pPr>
              <a:buFont typeface="Arial" charset="0"/>
              <a:buChar char="•"/>
            </a:pPr>
            <a:endParaRPr lang="en-US"/>
          </a:p>
          <a:p>
            <a:pPr>
              <a:buFont typeface="Arial" charset="0"/>
              <a:buChar char="•"/>
            </a:pPr>
            <a:endParaRPr lang="en-US"/>
          </a:p>
        </p:txBody>
      </p:sp>
      <p:pic>
        <p:nvPicPr>
          <p:cNvPr id="4" name="Picture 3">
            <a:extLst>
              <a:ext uri="{FF2B5EF4-FFF2-40B4-BE49-F238E27FC236}">
                <a16:creationId xmlns:a16="http://schemas.microsoft.com/office/drawing/2014/main" id="{BF9C5ED9-C24F-4DAF-B553-FE357670D36A}"/>
              </a:ext>
            </a:extLst>
          </p:cNvPr>
          <p:cNvPicPr>
            <a:picLocks noChangeAspect="1"/>
          </p:cNvPicPr>
          <p:nvPr/>
        </p:nvPicPr>
        <p:blipFill>
          <a:blip r:embed="rId3"/>
          <a:stretch>
            <a:fillRect/>
          </a:stretch>
        </p:blipFill>
        <p:spPr>
          <a:xfrm>
            <a:off x="609600" y="5672517"/>
            <a:ext cx="457200" cy="458430"/>
          </a:xfrm>
          <a:prstGeom prst="rect">
            <a:avLst/>
          </a:prstGeom>
        </p:spPr>
      </p:pic>
      <p:sp>
        <p:nvSpPr>
          <p:cNvPr id="5" name="TextBox 4">
            <a:extLst>
              <a:ext uri="{FF2B5EF4-FFF2-40B4-BE49-F238E27FC236}">
                <a16:creationId xmlns:a16="http://schemas.microsoft.com/office/drawing/2014/main" id="{4EB2D56C-1089-4AD1-80F7-8346EE5F2707}"/>
              </a:ext>
            </a:extLst>
          </p:cNvPr>
          <p:cNvSpPr txBox="1"/>
          <p:nvPr/>
        </p:nvSpPr>
        <p:spPr>
          <a:xfrm>
            <a:off x="1137101" y="5701677"/>
            <a:ext cx="10185134" cy="400110"/>
          </a:xfrm>
          <a:prstGeom prst="rect">
            <a:avLst/>
          </a:prstGeom>
          <a:noFill/>
        </p:spPr>
        <p:txBody>
          <a:bodyPr wrap="square" rtlCol="0">
            <a:spAutoFit/>
          </a:bodyPr>
          <a:lstStyle/>
          <a:p>
            <a:r>
              <a:rPr lang="en-US" sz="2000" dirty="0"/>
              <a:t>Note</a:t>
            </a:r>
            <a:r>
              <a:rPr lang="en-US" sz="2000"/>
              <a:t>: If </a:t>
            </a:r>
            <a:r>
              <a:rPr lang="en-US" sz="2000" dirty="0"/>
              <a:t>you </a:t>
            </a:r>
            <a:r>
              <a:rPr lang="en-US" sz="2000"/>
              <a:t>are already </a:t>
            </a:r>
            <a:r>
              <a:rPr lang="en-US" sz="2000" dirty="0"/>
              <a:t>logged in with a different account, log out before following our link</a:t>
            </a:r>
          </a:p>
        </p:txBody>
      </p:sp>
    </p:spTree>
    <p:extLst>
      <p:ext uri="{BB962C8B-B14F-4D97-AF65-F5344CB8AC3E}">
        <p14:creationId xmlns:p14="http://schemas.microsoft.com/office/powerpoint/2010/main" val="10542083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Other test frameworks supported</a:t>
            </a:r>
          </a:p>
        </p:txBody>
      </p:sp>
      <p:graphicFrame>
        <p:nvGraphicFramePr>
          <p:cNvPr id="10" name="Table 9"/>
          <p:cNvGraphicFramePr>
            <a:graphicFrameLocks noGrp="1"/>
          </p:cNvGraphicFramePr>
          <p:nvPr>
            <p:extLst>
              <p:ext uri="{D42A27DB-BD31-4B8C-83A1-F6EECF244321}">
                <p14:modId xmlns:p14="http://schemas.microsoft.com/office/powerpoint/2010/main" val="1219380343"/>
              </p:ext>
            </p:extLst>
          </p:nvPr>
        </p:nvGraphicFramePr>
        <p:xfrm>
          <a:off x="609598" y="1317631"/>
          <a:ext cx="11206039" cy="4283069"/>
        </p:xfrm>
        <a:graphic>
          <a:graphicData uri="http://schemas.openxmlformats.org/drawingml/2006/table">
            <a:tbl>
              <a:tblPr firstRow="1" bandRow="1">
                <a:tableStyleId>{21E4AEA4-8DFA-4A89-87EB-49C32662AFE0}</a:tableStyleId>
              </a:tblPr>
              <a:tblGrid>
                <a:gridCol w="3735346">
                  <a:extLst>
                    <a:ext uri="{9D8B030D-6E8A-4147-A177-3AD203B41FA5}">
                      <a16:colId xmlns:a16="http://schemas.microsoft.com/office/drawing/2014/main" val="20000"/>
                    </a:ext>
                  </a:extLst>
                </a:gridCol>
                <a:gridCol w="3868753">
                  <a:extLst>
                    <a:ext uri="{9D8B030D-6E8A-4147-A177-3AD203B41FA5}">
                      <a16:colId xmlns:a16="http://schemas.microsoft.com/office/drawing/2014/main" val="20001"/>
                    </a:ext>
                  </a:extLst>
                </a:gridCol>
                <a:gridCol w="3601940">
                  <a:extLst>
                    <a:ext uri="{9D8B030D-6E8A-4147-A177-3AD203B41FA5}">
                      <a16:colId xmlns:a16="http://schemas.microsoft.com/office/drawing/2014/main" val="20002"/>
                    </a:ext>
                  </a:extLst>
                </a:gridCol>
              </a:tblGrid>
              <a:tr h="447488">
                <a:tc>
                  <a:txBody>
                    <a:bodyPr/>
                    <a:lstStyle/>
                    <a:p>
                      <a:pPr algn="l"/>
                      <a:r>
                        <a:rPr lang="en-US" sz="2400" b="0">
                          <a:solidFill>
                            <a:srgbClr val="000000"/>
                          </a:solidFill>
                          <a:latin typeface="+mn-lt"/>
                        </a:rPr>
                        <a:t>Appium</a:t>
                      </a:r>
                    </a:p>
                  </a:txBody>
                  <a:tcPr>
                    <a:lnR w="12700" cap="flat" cmpd="sng" algn="ctr">
                      <a:solidFill>
                        <a:schemeClr val="accent3"/>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l"/>
                      <a:r>
                        <a:rPr lang="en-US" sz="2400" b="0" kern="1200">
                          <a:solidFill>
                            <a:srgbClr val="000000"/>
                          </a:solidFill>
                          <a:latin typeface="+mn-lt"/>
                          <a:ea typeface="+mn-ea"/>
                          <a:cs typeface="+mn-cs"/>
                        </a:rPr>
                        <a:t>Espresso</a:t>
                      </a:r>
                    </a:p>
                  </a:txBody>
                  <a:tcP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l"/>
                      <a:r>
                        <a:rPr lang="en-US" sz="2400" b="0" kern="1200" err="1">
                          <a:solidFill>
                            <a:srgbClr val="000000"/>
                          </a:solidFill>
                          <a:latin typeface="+mn-lt"/>
                          <a:ea typeface="+mn-ea"/>
                          <a:cs typeface="+mn-cs"/>
                        </a:rPr>
                        <a:t>XCUITest</a:t>
                      </a:r>
                    </a:p>
                  </a:txBody>
                  <a:tcPr>
                    <a:lnL w="12700" cap="flat" cmpd="sng" algn="ctr">
                      <a:solidFill>
                        <a:schemeClr val="accent3"/>
                      </a:solidFill>
                      <a:prstDash val="solid"/>
                      <a:round/>
                      <a:headEnd type="none" w="med" len="med"/>
                      <a:tailEnd type="none" w="med" len="med"/>
                    </a:lnL>
                    <a:lnB w="12700" cap="flat" cmpd="sng" algn="ctr">
                      <a:noFill/>
                      <a:prstDash val="solid"/>
                      <a:round/>
                      <a:headEnd type="none" w="med" len="med"/>
                      <a:tailEnd type="none" w="med" len="med"/>
                    </a:lnB>
                    <a:noFill/>
                  </a:tcPr>
                </a:tc>
                <a:extLst>
                  <a:ext uri="{0D108BD9-81ED-4DB2-BD59-A6C34878D82A}">
                    <a16:rowId xmlns:a16="http://schemas.microsoft.com/office/drawing/2014/main" val="10000"/>
                  </a:ext>
                </a:extLst>
              </a:tr>
              <a:tr h="3825869">
                <a:tc>
                  <a:txBody>
                    <a:bodyPr/>
                    <a:lstStyle/>
                    <a:p>
                      <a:pPr marL="285750" indent="-285750">
                        <a:buFont typeface="Arial" charset="0"/>
                        <a:buChar char="•"/>
                      </a:pPr>
                      <a:r>
                        <a:rPr lang="en-US" sz="2000" kern="1200">
                          <a:solidFill>
                            <a:srgbClr val="000000"/>
                          </a:solidFill>
                          <a:latin typeface="Calibri Light"/>
                          <a:ea typeface="+mn-ea"/>
                          <a:cs typeface="Calibri Light" panose="020F0302020204030204" pitchFamily="34" charset="0"/>
                        </a:rPr>
                        <a:t>Android</a:t>
                      </a:r>
                      <a:r>
                        <a:rPr lang="en-US" sz="2000" kern="1200" baseline="0">
                          <a:solidFill>
                            <a:srgbClr val="000000"/>
                          </a:solidFill>
                          <a:latin typeface="Calibri Light"/>
                          <a:ea typeface="+mn-ea"/>
                          <a:cs typeface="Calibri Light" panose="020F0302020204030204" pitchFamily="34" charset="0"/>
                        </a:rPr>
                        <a:t> and iOS</a:t>
                      </a:r>
                      <a:endParaRPr lang="en-US" sz="2000" kern="1200">
                        <a:solidFill>
                          <a:srgbClr val="000000"/>
                        </a:solidFill>
                        <a:latin typeface="Calibri Light"/>
                        <a:ea typeface="+mn-ea"/>
                        <a:cs typeface="Calibri Light" panose="020F0302020204030204" pitchFamily="34" charset="0"/>
                      </a:endParaRPr>
                    </a:p>
                    <a:p>
                      <a:pPr marL="285750" indent="-285750">
                        <a:buFont typeface="Arial" charset="0"/>
                        <a:buChar char="•"/>
                      </a:pPr>
                      <a:r>
                        <a:rPr lang="en-US" sz="2000" kern="1200">
                          <a:solidFill>
                            <a:srgbClr val="000000"/>
                          </a:solidFill>
                          <a:latin typeface="Calibri Light"/>
                          <a:ea typeface="+mn-ea"/>
                          <a:cs typeface="Calibri Light" panose="020F0302020204030204" pitchFamily="34" charset="0"/>
                        </a:rPr>
                        <a:t>Tests written in Java, executed by JUnit (other language</a:t>
                      </a:r>
                      <a:r>
                        <a:rPr lang="en-US" sz="2000" kern="1200" baseline="0">
                          <a:solidFill>
                            <a:srgbClr val="000000"/>
                          </a:solidFill>
                          <a:latin typeface="Calibri Light"/>
                          <a:ea typeface="+mn-ea"/>
                          <a:cs typeface="Calibri Light" panose="020F0302020204030204" pitchFamily="34" charset="0"/>
                        </a:rPr>
                        <a:t> support coming)</a:t>
                      </a:r>
                      <a:endParaRPr lang="en-US" sz="2000" kern="1200">
                        <a:solidFill>
                          <a:srgbClr val="000000"/>
                        </a:solidFill>
                        <a:latin typeface="Calibri Light"/>
                        <a:ea typeface="+mn-ea"/>
                        <a:cs typeface="Calibri Light" panose="020F0302020204030204" pitchFamily="34" charset="0"/>
                      </a:endParaRPr>
                    </a:p>
                    <a:p>
                      <a:pPr marL="285750" indent="-285750">
                        <a:buFont typeface="Arial" charset="0"/>
                        <a:buChar char="•"/>
                      </a:pPr>
                      <a:r>
                        <a:rPr lang="en-US" sz="2000" kern="1200">
                          <a:solidFill>
                            <a:srgbClr val="000000"/>
                          </a:solidFill>
                          <a:latin typeface="Calibri Light"/>
                          <a:ea typeface="+mn-ea"/>
                          <a:cs typeface="Calibri Light" panose="020F0302020204030204" pitchFamily="34" charset="0"/>
                        </a:rPr>
                        <a:t>Open source, sponsored by Sauce Labs</a:t>
                      </a:r>
                      <a:endParaRPr lang="en-US" sz="2000">
                        <a:solidFill>
                          <a:srgbClr val="000000"/>
                        </a:solidFill>
                        <a:latin typeface="Calibri Light"/>
                        <a:cs typeface="Calibri Light" panose="020F0302020204030204" pitchFamily="34" charset="0"/>
                      </a:endParaRPr>
                    </a:p>
                  </a:txBody>
                  <a:tcPr>
                    <a:lnR w="12700" cap="flat" cmpd="sng" algn="ctr">
                      <a:solidFill>
                        <a:schemeClr val="accent3"/>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lgn="l" defTabSz="914400" rtl="0" eaLnBrk="1" latinLnBrk="0" hangingPunct="1">
                        <a:buFont typeface="Arial" charset="0"/>
                        <a:buChar char="•"/>
                      </a:pPr>
                      <a:r>
                        <a:rPr lang="en-US" sz="2000" kern="1200">
                          <a:solidFill>
                            <a:schemeClr val="dk1"/>
                          </a:solidFill>
                          <a:latin typeface="Calibri Light" panose="020F0302020204030204" pitchFamily="34" charset="0"/>
                          <a:ea typeface="+mn-ea"/>
                          <a:cs typeface="Calibri Light" panose="020F0302020204030204" pitchFamily="34" charset="0"/>
                        </a:rPr>
                        <a:t>Android only</a:t>
                      </a:r>
                    </a:p>
                    <a:p>
                      <a:pPr marL="285750" indent="-285750" algn="l" defTabSz="914400" rtl="0" eaLnBrk="1" latinLnBrk="0" hangingPunct="1">
                        <a:buFont typeface="Arial" charset="0"/>
                        <a:buChar char="•"/>
                      </a:pPr>
                      <a:r>
                        <a:rPr lang="en-US" sz="2000" kern="1200">
                          <a:solidFill>
                            <a:srgbClr val="000000"/>
                          </a:solidFill>
                          <a:latin typeface="Calibri Light"/>
                          <a:ea typeface="+mn-ea"/>
                          <a:cs typeface="Calibri Light" panose="020F0302020204030204" pitchFamily="34" charset="0"/>
                        </a:rPr>
                        <a:t>Tests written in Java or </a:t>
                      </a:r>
                      <a:r>
                        <a:rPr lang="en-US" sz="2000" kern="1200" err="1">
                          <a:solidFill>
                            <a:srgbClr val="000000"/>
                          </a:solidFill>
                          <a:latin typeface="Calibri Light"/>
                          <a:ea typeface="+mn-ea"/>
                          <a:cs typeface="Calibri Light" panose="020F0302020204030204" pitchFamily="34" charset="0"/>
                        </a:rPr>
                        <a:t>Kotlin</a:t>
                      </a:r>
                      <a:r>
                        <a:rPr lang="en-US" sz="2000" kern="1200">
                          <a:solidFill>
                            <a:srgbClr val="000000"/>
                          </a:solidFill>
                          <a:latin typeface="Calibri Light"/>
                          <a:ea typeface="+mn-ea"/>
                          <a:cs typeface="Calibri Light" panose="020F0302020204030204" pitchFamily="34" charset="0"/>
                        </a:rPr>
                        <a:t>, executed by Android Junit</a:t>
                      </a:r>
                    </a:p>
                    <a:p>
                      <a:pPr marL="285750" indent="-285750" algn="l" defTabSz="914400" rtl="0" eaLnBrk="1" latinLnBrk="0" hangingPunct="1">
                        <a:buFont typeface="Arial" charset="0"/>
                        <a:buChar char="•"/>
                      </a:pPr>
                      <a:r>
                        <a:rPr lang="en-US" sz="2000" kern="1200">
                          <a:solidFill>
                            <a:schemeClr val="dk1"/>
                          </a:solidFill>
                          <a:latin typeface="Calibri Light" panose="020F0302020204030204" pitchFamily="34" charset="0"/>
                          <a:ea typeface="+mn-ea"/>
                          <a:cs typeface="Calibri Light" panose="020F0302020204030204" pitchFamily="34" charset="0"/>
                        </a:rPr>
                        <a:t>Developed by Google</a:t>
                      </a:r>
                    </a:p>
                  </a:txBody>
                  <a:tcP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lgn="l" defTabSz="914400" rtl="0" eaLnBrk="1" latinLnBrk="0" hangingPunct="1">
                        <a:buFont typeface="Arial" charset="0"/>
                        <a:buChar char="•"/>
                      </a:pPr>
                      <a:r>
                        <a:rPr lang="en-US" sz="2000" kern="1200">
                          <a:solidFill>
                            <a:schemeClr val="dk1"/>
                          </a:solidFill>
                          <a:latin typeface="Calibri Light" panose="020F0302020204030204" pitchFamily="34" charset="0"/>
                          <a:ea typeface="+mn-ea"/>
                          <a:cs typeface="Calibri Light" panose="020F0302020204030204" pitchFamily="34" charset="0"/>
                        </a:rPr>
                        <a:t>iOS only</a:t>
                      </a:r>
                    </a:p>
                    <a:p>
                      <a:pPr marL="285750" marR="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2000" kern="1200">
                          <a:solidFill>
                            <a:schemeClr val="dk1"/>
                          </a:solidFill>
                          <a:latin typeface="Calibri Light" panose="020F0302020204030204" pitchFamily="34" charset="0"/>
                          <a:ea typeface="+mn-ea"/>
                          <a:cs typeface="Calibri Light" panose="020F0302020204030204" pitchFamily="34" charset="0"/>
                        </a:rPr>
                        <a:t>Tests written</a:t>
                      </a:r>
                      <a:r>
                        <a:rPr lang="en-US" sz="2000" kern="1200" baseline="0">
                          <a:solidFill>
                            <a:schemeClr val="dk1"/>
                          </a:solidFill>
                          <a:latin typeface="Calibri Light" panose="020F0302020204030204" pitchFamily="34" charset="0"/>
                          <a:ea typeface="+mn-ea"/>
                          <a:cs typeface="Calibri Light" panose="020F0302020204030204" pitchFamily="34" charset="0"/>
                        </a:rPr>
                        <a:t> in Objective-C or Swift, executed by </a:t>
                      </a:r>
                      <a:r>
                        <a:rPr lang="en-US" sz="2000" kern="1200" baseline="0" err="1">
                          <a:solidFill>
                            <a:schemeClr val="dk1"/>
                          </a:solidFill>
                          <a:latin typeface="Calibri Light" panose="020F0302020204030204" pitchFamily="34" charset="0"/>
                          <a:ea typeface="+mn-ea"/>
                          <a:cs typeface="Calibri Light" panose="020F0302020204030204" pitchFamily="34" charset="0"/>
                        </a:rPr>
                        <a:t>xctest</a:t>
                      </a:r>
                      <a:endParaRPr lang="en-US" sz="2000" kern="1200" baseline="0">
                        <a:solidFill>
                          <a:schemeClr val="dk1"/>
                        </a:solidFill>
                        <a:latin typeface="Calibri Light" panose="020F0302020204030204" pitchFamily="34" charset="0"/>
                        <a:ea typeface="+mn-ea"/>
                        <a:cs typeface="Calibri Light" panose="020F0302020204030204" pitchFamily="34" charset="0"/>
                      </a:endParaRPr>
                    </a:p>
                    <a:p>
                      <a:pPr marL="285750" marR="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2000" kern="1200" baseline="0">
                          <a:solidFill>
                            <a:schemeClr val="dk1"/>
                          </a:solidFill>
                          <a:latin typeface="Calibri Light" panose="020F0302020204030204" pitchFamily="34" charset="0"/>
                          <a:ea typeface="+mn-ea"/>
                          <a:cs typeface="Calibri Light" panose="020F0302020204030204" pitchFamily="34" charset="0"/>
                        </a:rPr>
                        <a:t>Developed by Apple</a:t>
                      </a:r>
                      <a:endParaRPr lang="en-US" sz="2000" kern="1200">
                        <a:solidFill>
                          <a:schemeClr val="dk1"/>
                        </a:solidFill>
                        <a:latin typeface="Calibri Light" panose="020F0302020204030204" pitchFamily="34" charset="0"/>
                        <a:ea typeface="+mn-ea"/>
                        <a:cs typeface="Calibri Light" panose="020F0302020204030204" pitchFamily="34" charset="0"/>
                      </a:endParaRPr>
                    </a:p>
                  </a:txBody>
                  <a:tcPr>
                    <a:lnL w="12700" cap="flat" cmpd="sng" algn="ctr">
                      <a:solidFill>
                        <a:schemeClr val="accent3"/>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pic>
        <p:nvPicPr>
          <p:cNvPr id="11" name="Picture 10"/>
          <p:cNvPicPr>
            <a:picLocks noChangeAspect="1"/>
          </p:cNvPicPr>
          <p:nvPr/>
        </p:nvPicPr>
        <p:blipFill rotWithShape="1">
          <a:blip r:embed="rId3"/>
          <a:srcRect l="22319" t="13502" r="18748" b="34346"/>
          <a:stretch/>
        </p:blipFill>
        <p:spPr>
          <a:xfrm>
            <a:off x="4401212" y="4099940"/>
            <a:ext cx="1494763" cy="1499616"/>
          </a:xfrm>
          <a:prstGeom prst="rect">
            <a:avLst/>
          </a:prstGeom>
        </p:spPr>
      </p:pic>
      <p:pic>
        <p:nvPicPr>
          <p:cNvPr id="12" name="Picture 11"/>
          <p:cNvPicPr>
            <a:picLocks noChangeAspect="1"/>
          </p:cNvPicPr>
          <p:nvPr/>
        </p:nvPicPr>
        <p:blipFill>
          <a:blip r:embed="rId4"/>
          <a:stretch>
            <a:fillRect/>
          </a:stretch>
        </p:blipFill>
        <p:spPr>
          <a:xfrm>
            <a:off x="609598" y="4099940"/>
            <a:ext cx="1500188" cy="1500188"/>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8023" y="4099940"/>
            <a:ext cx="1499616" cy="1499616"/>
          </a:xfrm>
          <a:prstGeom prst="rect">
            <a:avLst/>
          </a:prstGeom>
        </p:spPr>
      </p:pic>
    </p:spTree>
    <p:extLst>
      <p:ext uri="{BB962C8B-B14F-4D97-AF65-F5344CB8AC3E}">
        <p14:creationId xmlns:p14="http://schemas.microsoft.com/office/powerpoint/2010/main" val="14125883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Choosing a framework</a:t>
            </a:r>
          </a:p>
        </p:txBody>
      </p:sp>
      <p:sp>
        <p:nvSpPr>
          <p:cNvPr id="3" name="Content Placeholder 2"/>
          <p:cNvSpPr>
            <a:spLocks noGrp="1"/>
          </p:cNvSpPr>
          <p:nvPr>
            <p:ph idx="1"/>
          </p:nvPr>
        </p:nvSpPr>
        <p:spPr>
          <a:xfrm>
            <a:off x="609601" y="1338991"/>
            <a:ext cx="10972799" cy="4398718"/>
          </a:xfrm>
        </p:spPr>
        <p:txBody>
          <a:bodyPr>
            <a:normAutofit/>
          </a:bodyPr>
          <a:lstStyle/>
          <a:p>
            <a:r>
              <a:rPr lang="en-US" err="1"/>
              <a:t>Xamarin.UITest</a:t>
            </a:r>
            <a:endParaRPr lang="en-US"/>
          </a:p>
          <a:p>
            <a:pPr lvl="1"/>
            <a:r>
              <a:rPr lang="en-US"/>
              <a:t>Greenfield development</a:t>
            </a:r>
          </a:p>
          <a:p>
            <a:pPr lvl="1"/>
            <a:r>
              <a:rPr lang="en-US"/>
              <a:t>Easy setup</a:t>
            </a:r>
          </a:p>
          <a:p>
            <a:pPr lvl="1"/>
            <a:r>
              <a:rPr lang="en-US"/>
              <a:t>Leverage C# experience</a:t>
            </a:r>
          </a:p>
          <a:p>
            <a:pPr lvl="1"/>
            <a:r>
              <a:rPr lang="en-US"/>
              <a:t>Integration into VS/VS for Mac</a:t>
            </a:r>
          </a:p>
          <a:p>
            <a:r>
              <a:rPr lang="en-US">
                <a:sym typeface="Wingdings"/>
              </a:rPr>
              <a:t>Appium, Espresso, or </a:t>
            </a:r>
            <a:r>
              <a:rPr lang="en-US" err="1">
                <a:sym typeface="Wingdings"/>
              </a:rPr>
              <a:t>XCUITest</a:t>
            </a:r>
            <a:endParaRPr lang="en-US">
              <a:sym typeface="Wingdings"/>
            </a:endParaRPr>
          </a:p>
          <a:p>
            <a:pPr lvl="1"/>
            <a:r>
              <a:rPr lang="en-US"/>
              <a:t>Existing tests written with one of these frameworks</a:t>
            </a:r>
          </a:p>
          <a:p>
            <a:pPr lvl="1"/>
            <a:r>
              <a:rPr lang="en-US"/>
              <a:t>Strong need to use a language other than C#</a:t>
            </a:r>
          </a:p>
          <a:p>
            <a:pPr lvl="1"/>
            <a:r>
              <a:rPr lang="en-US"/>
              <a:t>Keep in mind that Espresso is only for Android and </a:t>
            </a:r>
            <a:r>
              <a:rPr lang="en-US" err="1"/>
              <a:t>XCUITest</a:t>
            </a:r>
            <a:r>
              <a:rPr lang="en-US"/>
              <a:t> is only for iOS. Don’t choose either of these frameworks if you want a cross-platform test suite</a:t>
            </a:r>
          </a:p>
          <a:p>
            <a:pPr lvl="1"/>
            <a:r>
              <a:rPr lang="en-US"/>
              <a:t>Still use page object pattern</a:t>
            </a:r>
          </a:p>
        </p:txBody>
      </p:sp>
    </p:spTree>
    <p:extLst>
      <p:ext uri="{BB962C8B-B14F-4D97-AF65-F5344CB8AC3E}">
        <p14:creationId xmlns:p14="http://schemas.microsoft.com/office/powerpoint/2010/main" val="19714809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5F0A5F-5406-4B8E-ABBA-4724EE632547}"/>
              </a:ext>
            </a:extLst>
          </p:cNvPr>
          <p:cNvSpPr>
            <a:spLocks noGrp="1"/>
          </p:cNvSpPr>
          <p:nvPr>
            <p:ph type="subTitle" idx="1"/>
          </p:nvPr>
        </p:nvSpPr>
        <p:spPr>
          <a:xfrm>
            <a:off x="240524" y="2468831"/>
            <a:ext cx="7124441" cy="1885456"/>
          </a:xfrm>
        </p:spPr>
        <p:txBody>
          <a:bodyPr/>
          <a:lstStyle/>
          <a:p>
            <a:pPr algn="ctr"/>
            <a:r>
              <a:rPr lang="en-US" sz="10666" b="1"/>
              <a:t>Q &amp; A</a:t>
            </a:r>
          </a:p>
        </p:txBody>
      </p:sp>
    </p:spTree>
    <p:extLst>
      <p:ext uri="{BB962C8B-B14F-4D97-AF65-F5344CB8AC3E}">
        <p14:creationId xmlns:p14="http://schemas.microsoft.com/office/powerpoint/2010/main" val="9742395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93391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a:t>Appendix</a:t>
            </a:r>
          </a:p>
        </p:txBody>
      </p:sp>
    </p:spTree>
    <p:extLst>
      <p:ext uri="{BB962C8B-B14F-4D97-AF65-F5344CB8AC3E}">
        <p14:creationId xmlns:p14="http://schemas.microsoft.com/office/powerpoint/2010/main" val="830863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Build your own agents</a:t>
            </a:r>
            <a:endParaRPr lang="en-US">
              <a:solidFill>
                <a:schemeClr val="tx1"/>
              </a:solidFill>
            </a:endParaRPr>
          </a:p>
        </p:txBody>
      </p:sp>
      <p:sp>
        <p:nvSpPr>
          <p:cNvPr id="3" name="Content Placeholder 2"/>
          <p:cNvSpPr>
            <a:spLocks noGrp="1"/>
          </p:cNvSpPr>
          <p:nvPr>
            <p:ph idx="1"/>
          </p:nvPr>
        </p:nvSpPr>
        <p:spPr/>
        <p:txBody>
          <a:bodyPr vert="horz" lIns="121920" tIns="60960" rIns="121920" bIns="60960" numCol="1" spcCol="0" rtlCol="0" anchor="t">
            <a:normAutofit/>
          </a:bodyPr>
          <a:lstStyle/>
          <a:p>
            <a:pPr defTabSz="1219170">
              <a:spcBef>
                <a:spcPts val="0"/>
              </a:spcBef>
              <a:defRPr/>
            </a:pPr>
            <a:r>
              <a:rPr lang="en-US" err="1"/>
              <a:t>macOS</a:t>
            </a:r>
            <a:r>
              <a:rPr lang="en-US"/>
              <a:t> for iOS builds</a:t>
            </a:r>
          </a:p>
          <a:p>
            <a:pPr defTabSz="1219170">
              <a:spcBef>
                <a:spcPts val="0"/>
              </a:spcBef>
              <a:defRPr/>
            </a:pPr>
            <a:r>
              <a:rPr lang="en-US" err="1"/>
              <a:t>macOS</a:t>
            </a:r>
            <a:r>
              <a:rPr lang="en-US"/>
              <a:t> or Windows for Android</a:t>
            </a:r>
          </a:p>
          <a:p>
            <a:pPr defTabSz="1219170">
              <a:spcBef>
                <a:spcPts val="0"/>
              </a:spcBef>
              <a:defRPr/>
            </a:pPr>
            <a:r>
              <a:rPr lang="en-US"/>
              <a:t>Windows for UWP</a:t>
            </a:r>
          </a:p>
          <a:p>
            <a:pPr defTabSz="1219170">
              <a:spcBef>
                <a:spcPts val="0"/>
              </a:spcBef>
              <a:defRPr/>
            </a:pPr>
            <a:r>
              <a:rPr lang="en-US"/>
              <a:t>Steps: </a:t>
            </a:r>
          </a:p>
          <a:p>
            <a:pPr lvl="1" defTabSz="1219170">
              <a:spcBef>
                <a:spcPts val="0"/>
              </a:spcBef>
              <a:defRPr/>
            </a:pPr>
            <a:r>
              <a:rPr lang="en-US"/>
              <a:t>Install platform SDK (i.e. </a:t>
            </a:r>
            <a:r>
              <a:rPr lang="en-US" err="1"/>
              <a:t>Xcode</a:t>
            </a:r>
            <a:r>
              <a:rPr lang="en-US"/>
              <a:t>, Google, etc.)</a:t>
            </a:r>
          </a:p>
          <a:p>
            <a:pPr lvl="1" defTabSz="1219170">
              <a:spcBef>
                <a:spcPts val="0"/>
              </a:spcBef>
              <a:defRPr/>
            </a:pPr>
            <a:r>
              <a:rPr lang="en-US"/>
              <a:t>Install Xamarin </a:t>
            </a:r>
          </a:p>
          <a:p>
            <a:pPr lvl="1" defTabSz="1219170">
              <a:spcBef>
                <a:spcPts val="0"/>
              </a:spcBef>
              <a:defRPr/>
            </a:pPr>
            <a:r>
              <a:rPr lang="en-US"/>
              <a:t>Install agent software for the CI server</a:t>
            </a:r>
          </a:p>
          <a:p>
            <a:pPr lvl="1" defTabSz="1219170">
              <a:spcBef>
                <a:spcPts val="0"/>
              </a:spcBef>
              <a:defRPr/>
            </a:pPr>
            <a:r>
              <a:rPr lang="en-US"/>
              <a:t>Install certificates</a:t>
            </a:r>
          </a:p>
          <a:p>
            <a:pPr lvl="1" defTabSz="1219170">
              <a:spcBef>
                <a:spcPts val="0"/>
              </a:spcBef>
              <a:defRPr/>
            </a:pPr>
            <a:r>
              <a:rPr lang="en-US"/>
              <a:t>Install provisioning profiles</a:t>
            </a:r>
          </a:p>
          <a:p>
            <a:pPr defTabSz="1219170">
              <a:lnSpc>
                <a:spcPct val="100000"/>
              </a:lnSpc>
              <a:spcBef>
                <a:spcPts val="0"/>
              </a:spcBef>
              <a:buSzTx/>
              <a:defRPr/>
            </a:pPr>
            <a:endParaRPr lang="en-US"/>
          </a:p>
        </p:txBody>
      </p:sp>
    </p:spTree>
    <p:extLst>
      <p:ext uri="{BB962C8B-B14F-4D97-AF65-F5344CB8AC3E}">
        <p14:creationId xmlns:p14="http://schemas.microsoft.com/office/powerpoint/2010/main" val="13200190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Things to be aware of as you write your tests</a:t>
            </a:r>
          </a:p>
        </p:txBody>
      </p:sp>
      <p:sp>
        <p:nvSpPr>
          <p:cNvPr id="3" name="Content Placeholder 2"/>
          <p:cNvSpPr>
            <a:spLocks noGrp="1"/>
          </p:cNvSpPr>
          <p:nvPr>
            <p:ph idx="1"/>
          </p:nvPr>
        </p:nvSpPr>
        <p:spPr/>
        <p:txBody>
          <a:bodyPr/>
          <a:lstStyle/>
          <a:p>
            <a:r>
              <a:rPr lang="en-US" sz="2800"/>
              <a:t>Upload additional files to App Center Test Service</a:t>
            </a:r>
          </a:p>
          <a:p>
            <a:pPr lvl="1"/>
            <a:r>
              <a:rPr lang="en-US"/>
              <a:t>For example, a CSV with multiple logins</a:t>
            </a:r>
          </a:p>
          <a:p>
            <a:r>
              <a:rPr lang="en-US" sz="2800"/>
              <a:t>Notifications</a:t>
            </a:r>
          </a:p>
          <a:p>
            <a:pPr lvl="1"/>
            <a:r>
              <a:rPr lang="en-US"/>
              <a:t>Test server will automatically dismiss OS notifications</a:t>
            </a:r>
          </a:p>
          <a:p>
            <a:pPr lvl="1"/>
            <a:r>
              <a:rPr lang="en-US"/>
              <a:t>Tests need to dismiss app-implemented alerts</a:t>
            </a:r>
            <a:endParaRPr lang="en-US" sz="2000">
              <a:latin typeface="Calibri Light"/>
              <a:cs typeface="Calibri Light"/>
            </a:endParaRPr>
          </a:p>
          <a:p>
            <a:r>
              <a:rPr lang="en-US" sz="2800"/>
              <a:t>Invoking a control’s methods directly can often help if you are having trouble manipulating it via </a:t>
            </a:r>
            <a:r>
              <a:rPr lang="en-US" sz="2800" err="1"/>
              <a:t>UITest</a:t>
            </a:r>
            <a:r>
              <a:rPr lang="en-US" sz="2800"/>
              <a:t>.</a:t>
            </a:r>
          </a:p>
        </p:txBody>
      </p:sp>
      <p:sp>
        <p:nvSpPr>
          <p:cNvPr id="4" name="TextBox 3"/>
          <p:cNvSpPr txBox="1"/>
          <p:nvPr/>
        </p:nvSpPr>
        <p:spPr>
          <a:xfrm>
            <a:off x="1128713" y="4900612"/>
            <a:ext cx="10453687" cy="369332"/>
          </a:xfrm>
          <a:prstGeom prst="rect">
            <a:avLst/>
          </a:prstGeom>
          <a:noFill/>
        </p:spPr>
        <p:txBody>
          <a:bodyPr wrap="square" rtlCol="0">
            <a:spAutoFit/>
          </a:bodyPr>
          <a:lstStyle/>
          <a:p>
            <a:r>
              <a:rPr lang="en-US">
                <a:solidFill>
                  <a:srgbClr val="222222"/>
                </a:solidFill>
                <a:latin typeface="Menlo" charset="0"/>
              </a:rPr>
              <a:t>app.Query</a:t>
            </a:r>
            <a:r>
              <a:rPr lang="en-US">
                <a:solidFill>
                  <a:srgbClr val="000000"/>
                </a:solidFill>
                <a:latin typeface="Menlo" charset="0"/>
              </a:rPr>
              <a:t>(</a:t>
            </a:r>
            <a:r>
              <a:rPr lang="en-US">
                <a:solidFill>
                  <a:srgbClr val="222222"/>
                </a:solidFill>
                <a:latin typeface="Menlo" charset="0"/>
              </a:rPr>
              <a:t>x =</a:t>
            </a:r>
            <a:r>
              <a:rPr lang="en-US">
                <a:solidFill>
                  <a:srgbClr val="000000"/>
                </a:solidFill>
                <a:latin typeface="Menlo" charset="0"/>
              </a:rPr>
              <a:t>&gt;</a:t>
            </a:r>
            <a:r>
              <a:rPr lang="en-US">
                <a:solidFill>
                  <a:srgbClr val="222222"/>
                </a:solidFill>
                <a:latin typeface="Menlo" charset="0"/>
              </a:rPr>
              <a:t> x.Id</a:t>
            </a:r>
            <a:r>
              <a:rPr lang="en-US">
                <a:solidFill>
                  <a:srgbClr val="000000"/>
                </a:solidFill>
                <a:latin typeface="Menlo" charset="0"/>
              </a:rPr>
              <a:t>(</a:t>
            </a:r>
            <a:r>
              <a:rPr lang="en-US">
                <a:solidFill>
                  <a:srgbClr val="A31515"/>
                </a:solidFill>
                <a:latin typeface="Menlo" charset="0"/>
              </a:rPr>
              <a:t>"slider"</a:t>
            </a:r>
            <a:r>
              <a:rPr lang="en-US">
                <a:solidFill>
                  <a:srgbClr val="000000"/>
                </a:solidFill>
                <a:latin typeface="Menlo" charset="0"/>
              </a:rPr>
              <a:t>)</a:t>
            </a:r>
            <a:r>
              <a:rPr lang="en-US">
                <a:solidFill>
                  <a:srgbClr val="222222"/>
                </a:solidFill>
                <a:latin typeface="Menlo" charset="0"/>
              </a:rPr>
              <a:t>.Invoke</a:t>
            </a:r>
            <a:r>
              <a:rPr lang="en-US">
                <a:solidFill>
                  <a:srgbClr val="000000"/>
                </a:solidFill>
                <a:latin typeface="Menlo" charset="0"/>
              </a:rPr>
              <a:t>(</a:t>
            </a:r>
            <a:r>
              <a:rPr lang="en-US">
                <a:solidFill>
                  <a:srgbClr val="A31515"/>
                </a:solidFill>
                <a:latin typeface="Menlo" charset="0"/>
              </a:rPr>
              <a:t>"setValue"</a:t>
            </a:r>
            <a:r>
              <a:rPr lang="en-US">
                <a:solidFill>
                  <a:srgbClr val="222222"/>
                </a:solidFill>
                <a:latin typeface="Menlo" charset="0"/>
              </a:rPr>
              <a:t>, </a:t>
            </a:r>
            <a:r>
              <a:rPr lang="en-US">
                <a:solidFill>
                  <a:srgbClr val="DB7100"/>
                </a:solidFill>
                <a:latin typeface="Menlo" charset="0"/>
              </a:rPr>
              <a:t>10</a:t>
            </a:r>
            <a:r>
              <a:rPr lang="en-US">
                <a:solidFill>
                  <a:srgbClr val="000000"/>
                </a:solidFill>
                <a:latin typeface="Menlo" charset="0"/>
              </a:rPr>
              <a:t>));</a:t>
            </a:r>
            <a:r>
              <a:rPr lang="en-US"/>
              <a:t> </a:t>
            </a:r>
          </a:p>
        </p:txBody>
      </p:sp>
    </p:spTree>
    <p:extLst>
      <p:ext uri="{BB962C8B-B14F-4D97-AF65-F5344CB8AC3E}">
        <p14:creationId xmlns:p14="http://schemas.microsoft.com/office/powerpoint/2010/main" val="23842335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3564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Scripting build steps</a:t>
            </a:r>
          </a:p>
        </p:txBody>
      </p:sp>
      <p:sp>
        <p:nvSpPr>
          <p:cNvPr id="3" name="Content Placeholder 2"/>
          <p:cNvSpPr>
            <a:spLocks noGrp="1"/>
          </p:cNvSpPr>
          <p:nvPr>
            <p:ph idx="1"/>
          </p:nvPr>
        </p:nvSpPr>
        <p:spPr/>
        <p:txBody>
          <a:bodyPr/>
          <a:lstStyle/>
          <a:p>
            <a:r>
              <a:rPr lang="en-US"/>
              <a:t>You could sequence each build task</a:t>
            </a:r>
          </a:p>
          <a:p>
            <a:pPr lvl="1"/>
            <a:r>
              <a:rPr lang="en-US"/>
              <a:t>Compile</a:t>
            </a:r>
          </a:p>
          <a:p>
            <a:pPr lvl="1"/>
            <a:r>
              <a:rPr lang="en-US"/>
              <a:t>Package</a:t>
            </a:r>
          </a:p>
          <a:p>
            <a:pPr lvl="1"/>
            <a:r>
              <a:rPr lang="en-US"/>
              <a:t>Test</a:t>
            </a:r>
          </a:p>
          <a:p>
            <a:pPr lvl="1"/>
            <a:r>
              <a:rPr lang="en-US"/>
              <a:t>Upload to App Center</a:t>
            </a:r>
          </a:p>
          <a:p>
            <a:pPr lvl="1"/>
            <a:r>
              <a:rPr lang="mr-IN"/>
              <a:t>…</a:t>
            </a:r>
            <a:endParaRPr lang="en-US"/>
          </a:p>
          <a:p>
            <a:r>
              <a:rPr lang="en-US"/>
              <a:t>Much better to have a build script</a:t>
            </a:r>
          </a:p>
          <a:p>
            <a:pPr lvl="1"/>
            <a:r>
              <a:rPr lang="en-US"/>
              <a:t>Runnable from anywhere</a:t>
            </a:r>
          </a:p>
          <a:p>
            <a:pPr lvl="1"/>
            <a:r>
              <a:rPr lang="en-US"/>
              <a:t>Easily reusable on different machines and different projects</a:t>
            </a:r>
          </a:p>
        </p:txBody>
      </p:sp>
    </p:spTree>
    <p:extLst>
      <p:ext uri="{BB962C8B-B14F-4D97-AF65-F5344CB8AC3E}">
        <p14:creationId xmlns:p14="http://schemas.microsoft.com/office/powerpoint/2010/main" val="4269544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c8e759ee-052b-4afa-8d49-c6ef6abe8e0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8013CE68830AC40B346F7BF7BC64C2A" ma:contentTypeVersion="25" ma:contentTypeDescription="Create a new document." ma:contentTypeScope="" ma:versionID="e58f08c78cf38f02a8668ed879d39d8a">
  <xsd:schema xmlns:xsd="http://www.w3.org/2001/XMLSchema" xmlns:xs="http://www.w3.org/2001/XMLSchema" xmlns:p="http://schemas.microsoft.com/office/2006/metadata/properties" xmlns:ns2="d0cc1922-6699-4a3f-ac8d-526aac4c9026" xmlns:ns3="84baacb7-df7a-4965-9652-dc6b04eb3813" xmlns:ns4="9b7a0a0a-1b82-471a-b273-a9190d3e0722" targetNamespace="http://schemas.microsoft.com/office/2006/metadata/properties" ma:root="true" ma:fieldsID="101cc0f6dc60d5c34959e7e79a28da81" ns2:_="" ns3:_="" ns4:_="">
    <xsd:import namespace="d0cc1922-6699-4a3f-ac8d-526aac4c9026"/>
    <xsd:import namespace="84baacb7-df7a-4965-9652-dc6b04eb3813"/>
    <xsd:import namespace="9b7a0a0a-1b82-471a-b273-a9190d3e0722"/>
    <xsd:element name="properties">
      <xsd:complexType>
        <xsd:sequence>
          <xsd:element name="documentManagement">
            <xsd:complexType>
              <xsd:all>
                <xsd:element ref="ns2:_dlc_DocId" minOccurs="0"/>
                <xsd:element ref="ns2:_dlc_DocIdUrl" minOccurs="0"/>
                <xsd:element ref="ns2:_dlc_DocIdPersistId" minOccurs="0"/>
                <xsd:element ref="ns3:SharedWithUsers" minOccurs="0"/>
                <xsd:element ref="ns3:SharedWithDetails" minOccurs="0"/>
                <xsd:element ref="ns3:LastSharedByUser" minOccurs="0"/>
                <xsd:element ref="ns3: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cc1922-6699-4a3f-ac8d-526aac4c9026"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84baacb7-df7a-4965-9652-dc6b04eb3813"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b7a0a0a-1b82-471a-b273-a9190d3e0722"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ct:contentTypeSchema xmlns:ct="http://schemas.microsoft.com/office/2006/metadata/contentType" xmlns:ma="http://schemas.microsoft.com/office/2006/metadata/properties/metaAttributes" ct:_="" ma:_="" ma:contentTypeName="Document" ma:contentTypeID="0x0101003F05E5D475D7BC4F92CA0FAF2ED82551" ma:contentTypeVersion="9" ma:contentTypeDescription="Create a new document." ma:contentTypeScope="" ma:versionID="d403f172f39257189f38e07116844ecb">
  <xsd:schema xmlns:xsd="http://www.w3.org/2001/XMLSchema" xmlns:xs="http://www.w3.org/2001/XMLSchema" xmlns:p="http://schemas.microsoft.com/office/2006/metadata/properties" xmlns:ns2="c8e759ee-052b-4afa-8d49-c6ef6abe8e0d" targetNamespace="http://schemas.microsoft.com/office/2006/metadata/properties" ma:root="true" ma:fieldsID="4486dece9645b397a000586bb2f45006" ns2:_="">
    <xsd:import namespace="c8e759ee-052b-4afa-8d49-c6ef6abe8e0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DateTake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e759ee-052b-4afa-8d49-c6ef6abe8e0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fals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27D0045-2894-4436-B535-EEA2F59ADEA5}">
  <ds:schemaRefs>
    <ds:schemaRef ds:uri="84baacb7-df7a-4965-9652-dc6b04eb3813"/>
    <ds:schemaRef ds:uri="9b7a0a0a-1b82-471a-b273-a9190d3e0722"/>
    <ds:schemaRef ds:uri="d0cc1922-6699-4a3f-ac8d-526aac4c9026"/>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94A606BF-6D92-44D3-8213-10EA5B0454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0cc1922-6699-4a3f-ac8d-526aac4c9026"/>
    <ds:schemaRef ds:uri="84baacb7-df7a-4965-9652-dc6b04eb3813"/>
    <ds:schemaRef ds:uri="9b7a0a0a-1b82-471a-b273-a9190d3e072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F27F122-F21A-45FF-A1DB-50F4C7E92735}"/>
</file>

<file path=customXml/itemProps4.xml><?xml version="1.0" encoding="utf-8"?>
<ds:datastoreItem xmlns:ds="http://schemas.openxmlformats.org/officeDocument/2006/customXml" ds:itemID="{B0AD964A-A012-4770-A23C-02BEAA177BD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15175</TotalTime>
  <Words>5976</Words>
  <Application>Microsoft Office PowerPoint</Application>
  <PresentationFormat>Widescreen</PresentationFormat>
  <Paragraphs>864</Paragraphs>
  <Slides>81</Slides>
  <Notes>70</Notes>
  <HiddenSlides>12</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81</vt:i4>
      </vt:variant>
    </vt:vector>
  </HeadingPairs>
  <TitlesOfParts>
    <vt:vector size="97" baseType="lpstr">
      <vt:lpstr>Arial</vt:lpstr>
      <vt:lpstr>Calibri</vt:lpstr>
      <vt:lpstr>Calibri Light</vt:lpstr>
      <vt:lpstr>Consolas</vt:lpstr>
      <vt:lpstr>Helvetica Light</vt:lpstr>
      <vt:lpstr>Mangal</vt:lpstr>
      <vt:lpstr>Menlo</vt:lpstr>
      <vt:lpstr>Quattrocento Sans</vt:lpstr>
      <vt:lpstr>Segoe Pro Display</vt:lpstr>
      <vt:lpstr>Segoe Pro Display Light</vt:lpstr>
      <vt:lpstr>Segoe UI</vt:lpstr>
      <vt:lpstr>Segoe UI Light</vt:lpstr>
      <vt:lpstr>Segoe UI Semibold</vt:lpstr>
      <vt:lpstr>Times</vt:lpstr>
      <vt:lpstr>Wingdings</vt:lpstr>
      <vt:lpstr>Office Theme</vt:lpstr>
      <vt:lpstr>PowerPoint Presentation</vt:lpstr>
      <vt:lpstr>Agenda</vt:lpstr>
      <vt:lpstr>PowerPoint Presentation</vt:lpstr>
      <vt:lpstr>Deployment</vt:lpstr>
      <vt:lpstr>Benefits of continuous delivery</vt:lpstr>
      <vt:lpstr>Continuous delivery</vt:lpstr>
      <vt:lpstr>Feedback</vt:lpstr>
      <vt:lpstr>Build your own agents</vt:lpstr>
      <vt:lpstr>Scripting build steps</vt:lpstr>
      <vt:lpstr>Example Cake script</vt:lpstr>
      <vt:lpstr>Build/CI</vt:lpstr>
      <vt:lpstr>PowerPoint Presentation</vt:lpstr>
      <vt:lpstr>Exercise 5: Automate build and test process</vt:lpstr>
      <vt:lpstr>PowerPoint Presentation</vt:lpstr>
      <vt:lpstr>PowerPoint Presentation</vt:lpstr>
      <vt:lpstr>PowerPoint Presentation</vt:lpstr>
      <vt:lpstr>PowerPoint Presentation</vt:lpstr>
      <vt:lpstr>App Center features</vt:lpstr>
      <vt:lpstr>PowerPoint Presentation</vt:lpstr>
      <vt:lpstr>App Center: Build</vt:lpstr>
      <vt:lpstr>Setting up the Build service</vt:lpstr>
      <vt:lpstr>Configuring the Build service</vt:lpstr>
      <vt:lpstr>App Center: Test</vt:lpstr>
      <vt:lpstr>Setting up the Test service</vt:lpstr>
      <vt:lpstr>Sample test results</vt:lpstr>
      <vt:lpstr>Sample test results: Detail view</vt:lpstr>
      <vt:lpstr>App Center: Distribute</vt:lpstr>
      <vt:lpstr>Setting up the Distribute service</vt:lpstr>
      <vt:lpstr>Distribute a new release</vt:lpstr>
      <vt:lpstr>App Center: Diagnostics (Crashes and Errors)</vt:lpstr>
      <vt:lpstr>App Center: Analytics</vt:lpstr>
      <vt:lpstr>Setting up Diagnostics and Analytics</vt:lpstr>
      <vt:lpstr>Analytics dashboard</vt:lpstr>
      <vt:lpstr>App Center: Push </vt:lpstr>
      <vt:lpstr>Send a push notification</vt:lpstr>
      <vt:lpstr>Additional resources: App Center Rest API and CLI tool</vt:lpstr>
      <vt:lpstr>PowerPoint Presentation</vt:lpstr>
      <vt:lpstr>PowerPoint Presentation</vt:lpstr>
      <vt:lpstr>PowerPoint Presentation</vt:lpstr>
      <vt:lpstr>UI testing vs. Unit testing</vt:lpstr>
      <vt:lpstr>UI view hierarchy</vt:lpstr>
      <vt:lpstr>Communication with an Android app</vt:lpstr>
      <vt:lpstr>Communication with an iOS app</vt:lpstr>
      <vt:lpstr>Anatomy of a UI test</vt:lpstr>
      <vt:lpstr>Finding elements on the screen</vt:lpstr>
      <vt:lpstr>How to interact with an app’s UI</vt:lpstr>
      <vt:lpstr>PowerPoint Presentation</vt:lpstr>
      <vt:lpstr>Exercise 1: Make your own first test</vt:lpstr>
      <vt:lpstr>WebView queries</vt:lpstr>
      <vt:lpstr>Invoke a control’s methods</vt:lpstr>
      <vt:lpstr>Backdoor methods</vt:lpstr>
      <vt:lpstr>Defining backdoor methods – Android</vt:lpstr>
      <vt:lpstr>Defining backdoor methods - iOS</vt:lpstr>
      <vt:lpstr>Invoking backdoor methods</vt:lpstr>
      <vt:lpstr>Exercise 2: Write and consume backdoor methods</vt:lpstr>
      <vt:lpstr>Common pitfalls</vt:lpstr>
      <vt:lpstr>PowerPoint Presentation</vt:lpstr>
      <vt:lpstr>PowerPoint Presentation</vt:lpstr>
      <vt:lpstr>PowerPoint Presentation</vt:lpstr>
      <vt:lpstr>The page object pattern (POP)</vt:lpstr>
      <vt:lpstr>Page object pattern rules</vt:lpstr>
      <vt:lpstr>Page object architecture</vt:lpstr>
      <vt:lpstr>Test using the page object pattern</vt:lpstr>
      <vt:lpstr>PowerPoint Presentation</vt:lpstr>
      <vt:lpstr>Exercise 3: Refactor to page object pattern</vt:lpstr>
      <vt:lpstr>Recommendations: When to use the page object pattern</vt:lpstr>
      <vt:lpstr>A few other general UI test best practices</vt:lpstr>
      <vt:lpstr>PowerPoint Presentation</vt:lpstr>
      <vt:lpstr>PowerPoint Presentation</vt:lpstr>
      <vt:lpstr>Testing on real devices</vt:lpstr>
      <vt:lpstr>PowerPoint Presentation</vt:lpstr>
      <vt:lpstr>Command line parameters</vt:lpstr>
      <vt:lpstr>Optional parameters</vt:lpstr>
      <vt:lpstr>Exercise 4: Try App Center Test Service</vt:lpstr>
      <vt:lpstr>Other test frameworks supported</vt:lpstr>
      <vt:lpstr>Choosing a framework</vt:lpstr>
      <vt:lpstr>PowerPoint Presentation</vt:lpstr>
      <vt:lpstr>PowerPoint Presentation</vt:lpstr>
      <vt:lpstr>PowerPoint Presentation</vt:lpstr>
      <vt:lpstr>Things to be aware of as you write your tests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Jennifer L. Kerns</cp:lastModifiedBy>
  <cp:revision>12</cp:revision>
  <dcterms:modified xsi:type="dcterms:W3CDTF">2018-09-12T21:01:56Z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39dd6dc2-0248-4791-9940-8cc3e84ace9d</vt:lpwstr>
  </property>
  <property fmtid="{D5CDD505-2E9C-101B-9397-08002B2CF9AE}" pid="3" name="ContentTypeId">
    <vt:lpwstr>0x0101003F05E5D475D7BC4F92CA0FAF2ED82551</vt:lpwstr>
  </property>
</Properties>
</file>